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75" r:id="rId2"/>
    <p:sldId id="259" r:id="rId3"/>
    <p:sldId id="277" r:id="rId4"/>
    <p:sldId id="274" r:id="rId5"/>
    <p:sldId id="262" r:id="rId6"/>
    <p:sldId id="271" r:id="rId7"/>
  </p:sldIdLst>
  <p:sldSz cx="12192000" cy="6858000"/>
  <p:notesSz cx="6858000" cy="12192000"/>
  <p:embeddedFontLst>
    <p:embeddedFont>
      <p:font typeface="MiSans" panose="020B0604020202020204" charset="-122"/>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6" autoAdjust="0"/>
    <p:restoredTop sz="94206" autoAdjust="0"/>
  </p:normalViewPr>
  <p:slideViewPr>
    <p:cSldViewPr snapToGrid="0" snapToObjects="1">
      <p:cViewPr>
        <p:scale>
          <a:sx n="66" d="100"/>
          <a:sy n="66" d="100"/>
        </p:scale>
        <p:origin x="77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7T13:48:11.457"/>
    </inkml:context>
    <inkml:brush xml:id="br0">
      <inkml:brushProperty name="width" value="0.035" units="cm"/>
      <inkml:brushProperty name="height" value="0.035" units="cm"/>
      <inkml:brushProperty name="color" value="#E71224"/>
    </inkml:brush>
  </inkml:definitions>
  <inkml:trace contextRef="#ctx0" brushRef="#br0">1 127 7587,'3'-32'4595,"1"9"-3027,0 0-671,-1 3-241,-3 7-448,4 4-96,0 5-96,-4 1-16,3 6-240,4 4-480,1 3-2882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7T13:48:15.893"/>
    </inkml:context>
    <inkml:brush xml:id="br0">
      <inkml:brushProperty name="width" value="0.035" units="cm"/>
      <inkml:brushProperty name="height" value="0.035" units="cm"/>
      <inkml:brushProperty name="color" value="#E71224"/>
    </inkml:brush>
  </inkml:definitions>
  <inkml:trace contextRef="#ctx0" brushRef="#br0">4 7 8612,'-3'-4'3153,"3"1"-2496,0 6-97,3 4 208,1 12-432,0 7-95,3 7-81,-3 9-32,-4 4-128,3 3 112,-6 0-112,3 0 32,0-7-16,3-3-16,1-6-480,-1-10-897,1-10-832,3-13-4274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7T11:56:58.273"/>
    </inkml:context>
    <inkml:brush xml:id="br0">
      <inkml:brushProperty name="width" value="0.035" units="cm"/>
      <inkml:brushProperty name="height" value="0.035" units="cm"/>
      <inkml:brushProperty name="color" value="#FFC114"/>
    </inkml:brush>
  </inkml:definitions>
  <inkml:trace contextRef="#ctx0" brushRef="#br0">167 0 31871,'0'0'144,"-159"98"-144,155-85 0,0 0 0,4 0-16,0 0-192,0-10-353,15-3-1856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7T12:51:40.638"/>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7T13:55:27.72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 13 4226,'-4'-6'64,"0"3"-32,1-1-32,-1 4-112,1 0 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5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7701B-EB42-DA72-C6DE-C63AFB5594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ED2DA-D473-96C1-75D5-08474C9426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C1527-FE01-8A06-C276-3686416EAB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ADC995-D52F-1C5A-88FC-EC322FF3BE18}"/>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683704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1B7D-0FCF-C409-D83A-D2644D66E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DBD57B-EE2E-B3C1-B4D9-6E11E5537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340EF6-5946-BAF1-8097-91692DF2CE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5A2A25-78A8-0E22-8376-777B6C297E77}"/>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988284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6F09D-8FCA-0B6E-8B5A-BD94D7239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21302-6C0B-EAA4-6058-564BBDADB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5A4E8-0B20-4CF7-649C-00902F8EF2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EF85EB-CAF1-42FD-BEF3-B231C3FF05AE}"/>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22400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microsoft.com/office/2007/relationships/hdphoto" Target="../media/hdphoto1.wdp"/><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3FE743A-BBE1-6F65-4A8D-0273884D79F2}"/>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DA044C84-AC06-4578-9DEA-EA09E670B880}"/>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sp>
        <p:nvSpPr>
          <p:cNvPr id="3" name="Text 1">
            <a:extLst>
              <a:ext uri="{FF2B5EF4-FFF2-40B4-BE49-F238E27FC236}">
                <a16:creationId xmlns:a16="http://schemas.microsoft.com/office/drawing/2014/main" id="{EB834D3D-2B79-B2BB-382C-AC763F55FA16}"/>
              </a:ext>
            </a:extLst>
          </p:cNvPr>
          <p:cNvSpPr/>
          <p:nvPr/>
        </p:nvSpPr>
        <p:spPr>
          <a:xfrm>
            <a:off x="-207645" y="-123190"/>
            <a:ext cx="12672695" cy="70567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a:extLst>
              <a:ext uri="{FF2B5EF4-FFF2-40B4-BE49-F238E27FC236}">
                <a16:creationId xmlns:a16="http://schemas.microsoft.com/office/drawing/2014/main" id="{063082A8-EFB0-C88A-43FA-CF1F325FAB37}"/>
              </a:ext>
            </a:extLst>
          </p:cNvPr>
          <p:cNvSpPr/>
          <p:nvPr/>
        </p:nvSpPr>
        <p:spPr>
          <a:xfrm>
            <a:off x="696595" y="2381250"/>
            <a:ext cx="5102225" cy="2997200"/>
          </a:xfrm>
          <a:prstGeom prst="roundRect">
            <a:avLst>
              <a:gd name="adj" fmla="val 4315"/>
            </a:avLst>
          </a:prstGeom>
          <a:solidFill>
            <a:srgbClr val="C4AC83">
              <a:alpha val="9020"/>
            </a:srgbClr>
          </a:solidFill>
          <a:ln/>
        </p:spPr>
      </p:sp>
      <p:sp>
        <p:nvSpPr>
          <p:cNvPr id="5" name="Text 3">
            <a:extLst>
              <a:ext uri="{FF2B5EF4-FFF2-40B4-BE49-F238E27FC236}">
                <a16:creationId xmlns:a16="http://schemas.microsoft.com/office/drawing/2014/main" id="{013EEEE0-5515-5548-DD78-F03A98D3A3FC}"/>
              </a:ext>
            </a:extLst>
          </p:cNvPr>
          <p:cNvSpPr/>
          <p:nvPr/>
        </p:nvSpPr>
        <p:spPr>
          <a:xfrm>
            <a:off x="696595" y="2381250"/>
            <a:ext cx="5102225" cy="2997200"/>
          </a:xfrm>
          <a:prstGeom prst="rect">
            <a:avLst/>
          </a:prstGeom>
          <a:noFill/>
          <a:ln/>
        </p:spPr>
        <p:txBody>
          <a:bodyPr wrap="square" lIns="41148" tIns="82296" rIns="82296" bIns="41148" rtlCol="0" anchor="ctr"/>
          <a:lstStyle/>
          <a:p>
            <a:pPr marL="0" indent="0">
              <a:lnSpc>
                <a:spcPct val="100000"/>
              </a:lnSpc>
              <a:buNone/>
            </a:pPr>
            <a:endParaRPr lang="en-US" sz="1600" dirty="0"/>
          </a:p>
        </p:txBody>
      </p:sp>
      <p:sp>
        <p:nvSpPr>
          <p:cNvPr id="8" name="Text 4">
            <a:extLst>
              <a:ext uri="{FF2B5EF4-FFF2-40B4-BE49-F238E27FC236}">
                <a16:creationId xmlns:a16="http://schemas.microsoft.com/office/drawing/2014/main" id="{B5857793-48A0-2B2E-A3B8-4D4B2E7A1242}"/>
              </a:ext>
            </a:extLst>
          </p:cNvPr>
          <p:cNvSpPr/>
          <p:nvPr/>
        </p:nvSpPr>
        <p:spPr>
          <a:xfrm>
            <a:off x="1061720" y="178855"/>
            <a:ext cx="7650480" cy="1077218"/>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Blockchain-Based Supply Chain Transparency for Agricultural Produce</a:t>
            </a:r>
            <a:endParaRPr lang="en-US" sz="1600" dirty="0"/>
          </a:p>
        </p:txBody>
      </p:sp>
      <p:sp>
        <p:nvSpPr>
          <p:cNvPr id="9" name="Shape 5">
            <a:extLst>
              <a:ext uri="{FF2B5EF4-FFF2-40B4-BE49-F238E27FC236}">
                <a16:creationId xmlns:a16="http://schemas.microsoft.com/office/drawing/2014/main" id="{B941A8AC-6EB0-86DE-DEBC-E72961337C7A}"/>
              </a:ext>
            </a:extLst>
          </p:cNvPr>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0" name="Text 6">
            <a:extLst>
              <a:ext uri="{FF2B5EF4-FFF2-40B4-BE49-F238E27FC236}">
                <a16:creationId xmlns:a16="http://schemas.microsoft.com/office/drawing/2014/main" id="{8D3992AF-0E76-FBD1-1BE2-CB39B41B55A7}"/>
              </a:ext>
            </a:extLst>
          </p:cNvPr>
          <p:cNvSpPr/>
          <p:nvPr/>
        </p:nvSpPr>
        <p:spPr>
          <a:xfrm>
            <a:off x="1148715" y="1050290"/>
            <a:ext cx="5420995" cy="78105"/>
          </a:xfrm>
          <a:prstGeom prst="rect">
            <a:avLst/>
          </a:prstGeom>
          <a:noFill/>
          <a:ln/>
        </p:spPr>
        <p:txBody>
          <a:bodyPr wrap="square" lIns="34290" tIns="68580" rIns="68580" bIns="34290" rtlCol="0" anchor="t"/>
          <a:lstStyle/>
          <a:p>
            <a:pPr marL="0" indent="0">
              <a:lnSpc>
                <a:spcPct val="100000"/>
              </a:lnSpc>
              <a:buNone/>
            </a:pPr>
            <a:endParaRPr lang="en-US" sz="1600" dirty="0"/>
          </a:p>
        </p:txBody>
      </p:sp>
      <p:sp>
        <p:nvSpPr>
          <p:cNvPr id="11" name="Shape 7">
            <a:extLst>
              <a:ext uri="{FF2B5EF4-FFF2-40B4-BE49-F238E27FC236}">
                <a16:creationId xmlns:a16="http://schemas.microsoft.com/office/drawing/2014/main" id="{E0BA9E93-0FF8-02B8-AC0A-1BE1B98A3267}"/>
              </a:ext>
            </a:extLst>
          </p:cNvPr>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2" name="Text 8">
            <a:extLst>
              <a:ext uri="{FF2B5EF4-FFF2-40B4-BE49-F238E27FC236}">
                <a16:creationId xmlns:a16="http://schemas.microsoft.com/office/drawing/2014/main" id="{5DB8F547-C286-884A-A416-7A8A3424CDD6}"/>
              </a:ext>
            </a:extLst>
          </p:cNvPr>
          <p:cNvSpPr/>
          <p:nvPr/>
        </p:nvSpPr>
        <p:spPr>
          <a:xfrm rot="2160000">
            <a:off x="372745" y="587375"/>
            <a:ext cx="853440" cy="32131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3" name="Text 9">
            <a:extLst>
              <a:ext uri="{FF2B5EF4-FFF2-40B4-BE49-F238E27FC236}">
                <a16:creationId xmlns:a16="http://schemas.microsoft.com/office/drawing/2014/main" id="{093AD1AE-4BB5-218F-7469-FE46725BF012}"/>
              </a:ext>
            </a:extLst>
          </p:cNvPr>
          <p:cNvSpPr/>
          <p:nvPr/>
        </p:nvSpPr>
        <p:spPr>
          <a:xfrm>
            <a:off x="360045" y="2130058"/>
            <a:ext cx="4064000" cy="338554"/>
          </a:xfrm>
          <a:prstGeom prst="rect">
            <a:avLst/>
          </a:prstGeom>
          <a:noFill/>
          <a:ln/>
        </p:spPr>
        <p:txBody>
          <a:bodyPr wrap="square" lIns="91440" tIns="45720" rIns="91440" bIns="45720" rtlCol="0" anchor="ctr">
            <a:spAutoFit/>
          </a:bodyPr>
          <a:lstStyle/>
          <a:p>
            <a:pPr marL="0" indent="0" algn="l">
              <a:lnSpc>
                <a:spcPct val="100000"/>
              </a:lnSpc>
              <a:buNone/>
            </a:pPr>
            <a:endParaRPr lang="en-US" sz="1600" dirty="0"/>
          </a:p>
        </p:txBody>
      </p:sp>
      <p:sp>
        <p:nvSpPr>
          <p:cNvPr id="14" name="Text 10">
            <a:extLst>
              <a:ext uri="{FF2B5EF4-FFF2-40B4-BE49-F238E27FC236}">
                <a16:creationId xmlns:a16="http://schemas.microsoft.com/office/drawing/2014/main" id="{1BA6767F-19FC-11E7-26C8-68E3CCF963C5}"/>
              </a:ext>
            </a:extLst>
          </p:cNvPr>
          <p:cNvSpPr/>
          <p:nvPr/>
        </p:nvSpPr>
        <p:spPr>
          <a:xfrm>
            <a:off x="360045" y="2786652"/>
            <a:ext cx="4198620" cy="400110"/>
          </a:xfrm>
          <a:prstGeom prst="rect">
            <a:avLst/>
          </a:prstGeom>
          <a:noFill/>
          <a:ln/>
        </p:spPr>
        <p:txBody>
          <a:bodyPr wrap="square" lIns="91440" tIns="45720" rIns="91440" bIns="45720" rtlCol="0" anchor="t">
            <a:spAutoFit/>
          </a:bodyPr>
          <a:lstStyle/>
          <a:p>
            <a:endParaRPr lang="en-IN" sz="2000" dirty="0"/>
          </a:p>
        </p:txBody>
      </p:sp>
      <p:sp>
        <p:nvSpPr>
          <p:cNvPr id="15" name="Text 11">
            <a:extLst>
              <a:ext uri="{FF2B5EF4-FFF2-40B4-BE49-F238E27FC236}">
                <a16:creationId xmlns:a16="http://schemas.microsoft.com/office/drawing/2014/main" id="{07981332-9E43-1C32-7069-EF5163BEC192}"/>
              </a:ext>
            </a:extLst>
          </p:cNvPr>
          <p:cNvSpPr/>
          <p:nvPr/>
        </p:nvSpPr>
        <p:spPr>
          <a:xfrm>
            <a:off x="225738" y="1319237"/>
            <a:ext cx="4064000" cy="400110"/>
          </a:xfrm>
          <a:prstGeom prst="rect">
            <a:avLst/>
          </a:prstGeom>
          <a:noFill/>
          <a:ln/>
        </p:spPr>
        <p:txBody>
          <a:bodyPr wrap="square" lIns="91440" tIns="45720" rIns="91440" bIns="45720" rtlCol="0" anchor="ctr">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NFSU ‘25</a:t>
            </a:r>
            <a:endParaRPr lang="en-US" sz="1600" dirty="0"/>
          </a:p>
        </p:txBody>
      </p:sp>
      <p:sp>
        <p:nvSpPr>
          <p:cNvPr id="16" name="Text 12">
            <a:extLst>
              <a:ext uri="{FF2B5EF4-FFF2-40B4-BE49-F238E27FC236}">
                <a16:creationId xmlns:a16="http://schemas.microsoft.com/office/drawing/2014/main" id="{BFC2B06D-3CB8-32E7-7DD1-61DA37878527}"/>
              </a:ext>
            </a:extLst>
          </p:cNvPr>
          <p:cNvSpPr/>
          <p:nvPr/>
        </p:nvSpPr>
        <p:spPr>
          <a:xfrm>
            <a:off x="237055" y="1746500"/>
            <a:ext cx="4511675" cy="2554545"/>
          </a:xfrm>
          <a:prstGeom prst="rect">
            <a:avLst/>
          </a:prstGeom>
          <a:noFill/>
          <a:ln/>
        </p:spPr>
        <p:txBody>
          <a:bodyPr wrap="square" lIns="91440" tIns="45720" rIns="91440" bIns="45720" rtlCol="0" anchor="t">
            <a:spAutoFit/>
          </a:bodyPr>
          <a:lstStyle/>
          <a:p>
            <a:pPr>
              <a:spcAft>
                <a:spcPts val="600"/>
              </a:spcAft>
              <a:defRPr sz="1800"/>
            </a:pPr>
            <a:r>
              <a:rPr lang="en-US" sz="2000" b="1" dirty="0"/>
              <a:t>Problem Statement Title : </a:t>
            </a:r>
            <a:r>
              <a:rPr lang="en-US" sz="2000" dirty="0">
                <a:latin typeface="montserratregular"/>
              </a:rPr>
              <a:t>Blockchain-Based Supply Chain Transparency for Agricultural Produce</a:t>
            </a:r>
            <a:endParaRPr lang="en-US" sz="2000" dirty="0"/>
          </a:p>
          <a:p>
            <a:pPr>
              <a:spcAft>
                <a:spcPts val="600"/>
              </a:spcAft>
              <a:defRPr sz="1800"/>
            </a:pPr>
            <a:r>
              <a:rPr lang="en-US" sz="2000" b="1" dirty="0"/>
              <a:t>Organization : </a:t>
            </a:r>
            <a:r>
              <a:rPr lang="en-US" sz="2000" dirty="0"/>
              <a:t>Government of Goa </a:t>
            </a:r>
          </a:p>
          <a:p>
            <a:pPr>
              <a:spcAft>
                <a:spcPts val="600"/>
              </a:spcAft>
              <a:defRPr sz="1800"/>
            </a:pPr>
            <a:r>
              <a:rPr lang="en-US" sz="2000" b="1" dirty="0"/>
              <a:t>Category : </a:t>
            </a:r>
            <a:r>
              <a:rPr lang="en-US" sz="2000" dirty="0"/>
              <a:t>Software </a:t>
            </a:r>
          </a:p>
          <a:p>
            <a:pPr>
              <a:spcAft>
                <a:spcPts val="600"/>
              </a:spcAft>
              <a:defRPr sz="1800"/>
            </a:pPr>
            <a:r>
              <a:rPr lang="en-US" sz="2000" b="1" dirty="0"/>
              <a:t>Problem Statement Number : </a:t>
            </a:r>
            <a:r>
              <a:rPr lang="en-US" sz="2000" dirty="0"/>
              <a:t>25045 </a:t>
            </a:r>
          </a:p>
          <a:p>
            <a:pPr>
              <a:spcAft>
                <a:spcPts val="600"/>
              </a:spcAft>
              <a:defRPr sz="1800"/>
            </a:pPr>
            <a:r>
              <a:rPr lang="en-US" sz="2000" b="1" dirty="0"/>
              <a:t>Development Team Name : </a:t>
            </a:r>
            <a:r>
              <a:rPr lang="en-US" sz="2000" dirty="0"/>
              <a:t>TRACEAGRI</a:t>
            </a:r>
          </a:p>
        </p:txBody>
      </p:sp>
      <p:sp>
        <p:nvSpPr>
          <p:cNvPr id="21" name="Text 12">
            <a:extLst>
              <a:ext uri="{FF2B5EF4-FFF2-40B4-BE49-F238E27FC236}">
                <a16:creationId xmlns:a16="http://schemas.microsoft.com/office/drawing/2014/main" id="{DE047BA1-076D-F71E-30B9-46CB1F0D1EF1}"/>
              </a:ext>
            </a:extLst>
          </p:cNvPr>
          <p:cNvSpPr/>
          <p:nvPr/>
        </p:nvSpPr>
        <p:spPr>
          <a:xfrm>
            <a:off x="4914993" y="1422178"/>
            <a:ext cx="7051269" cy="4308872"/>
          </a:xfrm>
          <a:prstGeom prst="rect">
            <a:avLst/>
          </a:prstGeom>
          <a:noFill/>
          <a:ln/>
        </p:spPr>
        <p:txBody>
          <a:bodyPr wrap="square" lIns="91440" tIns="45720" rIns="91440" bIns="45720" rtlCol="0" anchor="t">
            <a:spAutoFit/>
          </a:bodyPr>
          <a:lstStyle/>
          <a:p>
            <a:pPr>
              <a:spcAft>
                <a:spcPts val="600"/>
              </a:spcAft>
              <a:defRPr sz="1800"/>
            </a:pPr>
            <a:r>
              <a:rPr lang="en-US" b="1" dirty="0"/>
              <a:t>Description</a:t>
            </a:r>
            <a:br>
              <a:rPr lang="en-US" sz="2000" dirty="0"/>
            </a:br>
            <a:r>
              <a:rPr lang="en-US" dirty="0"/>
              <a:t>Create a blockchain-based system to track agricultural produce from farm to consumer, ensuring transparency in pricing, quality, and origin. The solution should allow stakeholders (farmers, distributors, retailers) to verify transactions and reduce exploitation in the supply chain.</a:t>
            </a:r>
            <a:br>
              <a:rPr lang="en-US" sz="2000" dirty="0"/>
            </a:br>
            <a:br>
              <a:rPr lang="en-US" sz="2000" dirty="0"/>
            </a:br>
            <a:r>
              <a:rPr lang="en-US" b="1" dirty="0"/>
              <a:t>Expected Outcome</a:t>
            </a:r>
            <a:br>
              <a:rPr lang="en-US" sz="2000" dirty="0"/>
            </a:br>
            <a:r>
              <a:rPr lang="en-US" dirty="0"/>
              <a:t>A decentralized platform with a user-friendly interface for farmers and consumers to trace produce, reducing fraud and ensuring fair pricing, deployable on low-cost hardware or cloud infrastructure.</a:t>
            </a:r>
            <a:br>
              <a:rPr lang="en-US" sz="2000" dirty="0"/>
            </a:br>
            <a:br>
              <a:rPr lang="en-US" sz="2000" dirty="0"/>
            </a:br>
            <a:r>
              <a:rPr lang="en-US" b="1" dirty="0"/>
              <a:t>Technical Feasibility</a:t>
            </a:r>
            <a:br>
              <a:rPr lang="en-US" sz="2000" dirty="0"/>
            </a:br>
            <a:r>
              <a:rPr lang="en-US" dirty="0"/>
              <a:t>Leverages existing blockchain frameworks like Ethereum or Hyperledger, with smart contracts for automated tracking and QR code integration for consumer access.</a:t>
            </a:r>
            <a:endParaRPr lang="en-US" sz="2000" dirty="0"/>
          </a:p>
        </p:txBody>
      </p:sp>
      <p:pic>
        <p:nvPicPr>
          <p:cNvPr id="18" name="Picture 17">
            <a:extLst>
              <a:ext uri="{FF2B5EF4-FFF2-40B4-BE49-F238E27FC236}">
                <a16:creationId xmlns:a16="http://schemas.microsoft.com/office/drawing/2014/main" id="{30FB9A01-DDD5-989D-0BDB-A296553DAD32}"/>
              </a:ext>
            </a:extLst>
          </p:cNvPr>
          <p:cNvPicPr>
            <a:picLocks noChangeAspect="1"/>
          </p:cNvPicPr>
          <p:nvPr/>
        </p:nvPicPr>
        <p:blipFill>
          <a:blip r:embed="rId3"/>
          <a:stretch>
            <a:fillRect/>
          </a:stretch>
        </p:blipFill>
        <p:spPr>
          <a:xfrm>
            <a:off x="231667" y="4416818"/>
            <a:ext cx="4522450" cy="1751595"/>
          </a:xfrm>
          <a:prstGeom prst="rect">
            <a:avLst/>
          </a:prstGeom>
        </p:spPr>
      </p:pic>
      <p:sp>
        <p:nvSpPr>
          <p:cNvPr id="19" name="Footer Placeholder 6">
            <a:extLst>
              <a:ext uri="{FF2B5EF4-FFF2-40B4-BE49-F238E27FC236}">
                <a16:creationId xmlns:a16="http://schemas.microsoft.com/office/drawing/2014/main" id="{932673C7-ABE7-A1F7-D865-36A690FC0709}"/>
              </a:ext>
            </a:extLst>
          </p:cNvPr>
          <p:cNvSpPr txBox="1">
            <a:spLocks/>
          </p:cNvSpPr>
          <p:nvPr/>
        </p:nvSpPr>
        <p:spPr>
          <a:xfrm>
            <a:off x="4648200" y="6356353"/>
            <a:ext cx="3204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r>
              <a:rPr lang="en-US" sz="1200" dirty="0">
                <a:solidFill>
                  <a:prstClr val="white"/>
                </a:solidFill>
                <a:latin typeface="TradeGothic"/>
              </a:rPr>
              <a:t>@SIH Idea </a:t>
            </a:r>
          </a:p>
        </p:txBody>
      </p:sp>
      <p:pic>
        <p:nvPicPr>
          <p:cNvPr id="22" name="Picture 2" descr="https://www.sih.gov.in/img1/SIH-Logo.png">
            <a:extLst>
              <a:ext uri="{FF2B5EF4-FFF2-40B4-BE49-F238E27FC236}">
                <a16:creationId xmlns:a16="http://schemas.microsoft.com/office/drawing/2014/main" id="{B7C344B7-45E4-2CEE-B422-EB7E2D4EE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47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6FFDD12-9E3F-9531-32B8-FCA463153EB6}"/>
              </a:ext>
            </a:extLst>
          </p:cNvPr>
          <p:cNvPicPr>
            <a:picLocks noChangeAspect="1"/>
          </p:cNvPicPr>
          <p:nvPr/>
        </p:nvPicPr>
        <p:blipFill>
          <a:blip r:embed="rId3"/>
          <a:stretch>
            <a:fillRect/>
          </a:stretch>
        </p:blipFill>
        <p:spPr>
          <a:xfrm>
            <a:off x="4412343" y="4813"/>
            <a:ext cx="7779657" cy="4721309"/>
          </a:xfrm>
          <a:prstGeom prst="rect">
            <a:avLst/>
          </a:prstGeom>
        </p:spPr>
      </p:pic>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Text 3"/>
          <p:cNvSpPr/>
          <p:nvPr/>
        </p:nvSpPr>
        <p:spPr>
          <a:xfrm>
            <a:off x="342900" y="1417320"/>
            <a:ext cx="11571605" cy="12407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Text 4"/>
          <p:cNvSpPr/>
          <p:nvPr/>
        </p:nvSpPr>
        <p:spPr>
          <a:xfrm>
            <a:off x="426977" y="260745"/>
            <a:ext cx="5968999"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PROPOSED SOLUTION</a:t>
            </a:r>
            <a:endParaRPr lang="en-US" sz="2400" dirty="0"/>
          </a:p>
        </p:txBody>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marL="0" indent="0">
              <a:lnSpc>
                <a:spcPct val="100000"/>
              </a:lnSpc>
              <a:buNone/>
            </a:pPr>
            <a:endParaRPr lang="en-US" sz="1600" dirty="0"/>
          </a:p>
        </p:txBody>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3" name="Text 9"/>
          <p:cNvSpPr/>
          <p:nvPr/>
        </p:nvSpPr>
        <p:spPr>
          <a:xfrm>
            <a:off x="7635875" y="1254393"/>
            <a:ext cx="4064000" cy="338554"/>
          </a:xfrm>
          <a:prstGeom prst="rect">
            <a:avLst/>
          </a:prstGeom>
          <a:noFill/>
          <a:ln/>
        </p:spPr>
        <p:txBody>
          <a:bodyPr wrap="square" lIns="91440" tIns="45720" rIns="91440" bIns="45720" rtlCol="0" anchor="ctr">
            <a:spAutoFit/>
          </a:bodyPr>
          <a:lstStyle/>
          <a:p>
            <a:pPr marL="0" indent="0" algn="r">
              <a:lnSpc>
                <a:spcPct val="100000"/>
              </a:lnSpc>
              <a:buNone/>
            </a:pPr>
            <a:endParaRPr lang="en-US" sz="1600" dirty="0"/>
          </a:p>
        </p:txBody>
      </p:sp>
      <p:sp>
        <p:nvSpPr>
          <p:cNvPr id="14" name="Text 10"/>
          <p:cNvSpPr/>
          <p:nvPr/>
        </p:nvSpPr>
        <p:spPr>
          <a:xfrm>
            <a:off x="492125" y="1334135"/>
            <a:ext cx="11165840" cy="400110"/>
          </a:xfrm>
          <a:prstGeom prst="rect">
            <a:avLst/>
          </a:prstGeom>
          <a:noFill/>
          <a:ln/>
        </p:spPr>
        <p:txBody>
          <a:bodyPr wrap="square" lIns="91440" tIns="45720" rIns="91440" bIns="45720" rtlCol="0" anchor="t">
            <a:spAutoFit/>
          </a:bodyPr>
          <a:lstStyle/>
          <a:p>
            <a:pPr marL="285750" indent="-285750">
              <a:spcAft>
                <a:spcPts val="600"/>
              </a:spcAft>
              <a:buFont typeface="Arial" panose="020B0604020202020204" pitchFamily="34" charset="0"/>
              <a:buChar char="•"/>
              <a:defRPr sz="1800"/>
            </a:pPr>
            <a:endParaRPr lang="en-US" sz="2000" dirty="0"/>
          </a:p>
        </p:txBody>
      </p:sp>
      <p:sp>
        <p:nvSpPr>
          <p:cNvPr id="22" name="Rectangle 5">
            <a:extLst>
              <a:ext uri="{FF2B5EF4-FFF2-40B4-BE49-F238E27FC236}">
                <a16:creationId xmlns:a16="http://schemas.microsoft.com/office/drawing/2014/main" id="{C3817E2D-4130-D13C-E15B-BAE892778011}"/>
              </a:ext>
            </a:extLst>
          </p:cNvPr>
          <p:cNvSpPr>
            <a:spLocks noChangeArrowheads="1"/>
          </p:cNvSpPr>
          <p:nvPr/>
        </p:nvSpPr>
        <p:spPr bwMode="auto">
          <a:xfrm>
            <a:off x="404844" y="749473"/>
            <a:ext cx="445654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Web application</a:t>
            </a:r>
            <a:r>
              <a:rPr kumimoji="0" lang="en-US" altLang="en-US" sz="1800" b="0" i="0" u="none" strike="noStrike" cap="none" normalizeH="0" baseline="0" dirty="0">
                <a:ln>
                  <a:noFill/>
                </a:ln>
                <a:solidFill>
                  <a:schemeClr val="tx1"/>
                </a:solidFill>
                <a:effectLst/>
                <a:latin typeface="Arial" panose="020B0604020202020204" pitchFamily="34" charset="0"/>
              </a:rPr>
              <a:t> with two portals – one for </a:t>
            </a:r>
            <a:r>
              <a:rPr kumimoji="0" lang="en-US" altLang="en-US" sz="1800" b="1" i="0" u="none" strike="noStrike" cap="none" normalizeH="0" baseline="0" dirty="0">
                <a:ln>
                  <a:noFill/>
                </a:ln>
                <a:solidFill>
                  <a:schemeClr val="tx1"/>
                </a:solidFill>
                <a:effectLst/>
                <a:latin typeface="Arial" panose="020B0604020202020204" pitchFamily="34" charset="0"/>
              </a:rPr>
              <a:t>farmers/distributors/retailers</a:t>
            </a:r>
            <a:r>
              <a:rPr kumimoji="0" lang="en-US" altLang="en-US" sz="1800" b="0" i="0" u="none" strike="noStrike" cap="none" normalizeH="0" baseline="0" dirty="0">
                <a:ln>
                  <a:noFill/>
                </a:ln>
                <a:solidFill>
                  <a:schemeClr val="tx1"/>
                </a:solidFill>
                <a:effectLst/>
                <a:latin typeface="Arial" panose="020B0604020202020204" pitchFamily="34" charset="0"/>
              </a:rPr>
              <a:t> and one for </a:t>
            </a:r>
            <a:r>
              <a:rPr kumimoji="0" lang="en-US" altLang="en-US" sz="1800" b="1" i="0" u="none" strike="noStrike" cap="none" normalizeH="0" baseline="0" dirty="0">
                <a:ln>
                  <a:noFill/>
                </a:ln>
                <a:solidFill>
                  <a:schemeClr val="tx1"/>
                </a:solidFill>
                <a:effectLst/>
                <a:latin typeface="Arial" panose="020B0604020202020204" pitchFamily="34" charset="0"/>
              </a:rPr>
              <a:t>consumers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Smart contracts (Ethereum/Polygon)</a:t>
            </a:r>
            <a:r>
              <a:rPr kumimoji="0" lang="en-US" altLang="en-US" sz="1800" b="0" i="0" u="none" strike="noStrike" cap="none" normalizeH="0" baseline="0" dirty="0">
                <a:ln>
                  <a:noFill/>
                </a:ln>
                <a:solidFill>
                  <a:schemeClr val="tx1"/>
                </a:solidFill>
                <a:effectLst/>
                <a:latin typeface="Arial" panose="020B0604020202020204" pitchFamily="34" charset="0"/>
              </a:rPr>
              <a:t> ensure tamper-proof lifecycle tracking with </a:t>
            </a:r>
            <a:r>
              <a:rPr kumimoji="0" lang="en-US" altLang="en-US" sz="1800" b="1" i="0" u="none" strike="noStrike" cap="none" normalizeH="0" baseline="0" dirty="0">
                <a:ln>
                  <a:noFill/>
                </a:ln>
                <a:solidFill>
                  <a:schemeClr val="tx1"/>
                </a:solidFill>
                <a:effectLst/>
                <a:latin typeface="Arial" panose="020B0604020202020204" pitchFamily="34" charset="0"/>
              </a:rPr>
              <a:t>role-based access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Off-chain storage (IPFS/Cloud)</a:t>
            </a:r>
            <a:r>
              <a:rPr kumimoji="0" lang="en-US" altLang="en-US" sz="1800" b="0" i="0" u="none" strike="noStrike" cap="none" normalizeH="0" baseline="0" dirty="0">
                <a:ln>
                  <a:noFill/>
                </a:ln>
                <a:solidFill>
                  <a:schemeClr val="tx1"/>
                </a:solidFill>
                <a:effectLst/>
                <a:latin typeface="Arial" panose="020B0604020202020204" pitchFamily="34" charset="0"/>
              </a:rPr>
              <a:t> for large/sensitive data; </a:t>
            </a:r>
            <a:r>
              <a:rPr kumimoji="0" lang="en-US" altLang="en-US" sz="1800" b="1" i="0" u="none" strike="noStrike" cap="none" normalizeH="0" baseline="0" dirty="0">
                <a:ln>
                  <a:noFill/>
                </a:ln>
                <a:solidFill>
                  <a:schemeClr val="tx1"/>
                </a:solidFill>
                <a:effectLst/>
                <a:latin typeface="Arial" panose="020B0604020202020204" pitchFamily="34" charset="0"/>
              </a:rPr>
              <a:t>hash references</a:t>
            </a:r>
            <a:r>
              <a:rPr kumimoji="0" lang="en-US" altLang="en-US" sz="1800" b="0" i="0" u="none" strike="noStrike" cap="none" normalizeH="0" baseline="0" dirty="0">
                <a:ln>
                  <a:noFill/>
                </a:ln>
                <a:solidFill>
                  <a:schemeClr val="tx1"/>
                </a:solidFill>
                <a:effectLst/>
                <a:latin typeface="Arial" panose="020B0604020202020204" pitchFamily="34" charset="0"/>
              </a:rPr>
              <a:t> stored on-chain.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Each produce batch has a </a:t>
            </a:r>
            <a:r>
              <a:rPr kumimoji="0" lang="en-US" altLang="en-US" sz="1800" b="1" i="0" u="none" strike="noStrike" cap="none" normalizeH="0" baseline="0" dirty="0">
                <a:ln>
                  <a:noFill/>
                </a:ln>
                <a:solidFill>
                  <a:schemeClr val="tx1"/>
                </a:solidFill>
                <a:effectLst/>
                <a:latin typeface="Arial" panose="020B0604020202020204" pitchFamily="34" charset="0"/>
              </a:rPr>
              <a:t>QR code</a:t>
            </a:r>
            <a:r>
              <a:rPr kumimoji="0" lang="en-US" altLang="en-US" sz="1800" b="0" i="0" u="none" strike="noStrike" cap="none" normalizeH="0" baseline="0" dirty="0">
                <a:ln>
                  <a:noFill/>
                </a:ln>
                <a:solidFill>
                  <a:schemeClr val="tx1"/>
                </a:solidFill>
                <a:effectLst/>
                <a:latin typeface="Arial" panose="020B0604020202020204" pitchFamily="34" charset="0"/>
              </a:rPr>
              <a:t>, which consumers can </a:t>
            </a:r>
            <a:r>
              <a:rPr kumimoji="0" lang="en-US" altLang="en-US" sz="1800" b="1" i="0" u="none" strike="noStrike" cap="none" normalizeH="0" baseline="0" dirty="0">
                <a:ln>
                  <a:noFill/>
                </a:ln>
                <a:solidFill>
                  <a:schemeClr val="tx1"/>
                </a:solidFill>
                <a:effectLst/>
                <a:latin typeface="Arial" panose="020B0604020202020204" pitchFamily="34" charset="0"/>
              </a:rPr>
              <a:t>scan on the web portal</a:t>
            </a:r>
            <a:r>
              <a:rPr kumimoji="0" lang="en-US" altLang="en-US" sz="1800" b="0" i="0" u="none" strike="noStrike" cap="none" normalizeH="0" baseline="0" dirty="0">
                <a:ln>
                  <a:noFill/>
                </a:ln>
                <a:solidFill>
                  <a:schemeClr val="tx1"/>
                </a:solidFill>
                <a:effectLst/>
                <a:latin typeface="Arial" panose="020B0604020202020204" pitchFamily="34" charset="0"/>
              </a:rPr>
              <a:t> to see full verified history.</a:t>
            </a:r>
          </a:p>
        </p:txBody>
      </p:sp>
      <p:sp>
        <p:nvSpPr>
          <p:cNvPr id="4" name="Text 14">
            <a:extLst>
              <a:ext uri="{FF2B5EF4-FFF2-40B4-BE49-F238E27FC236}">
                <a16:creationId xmlns:a16="http://schemas.microsoft.com/office/drawing/2014/main" id="{A36D773E-D26B-903D-D5AB-F53C30E4381D}"/>
              </a:ext>
            </a:extLst>
          </p:cNvPr>
          <p:cNvSpPr/>
          <p:nvPr/>
        </p:nvSpPr>
        <p:spPr>
          <a:xfrm>
            <a:off x="359810" y="4518912"/>
            <a:ext cx="12636500" cy="2246769"/>
          </a:xfrm>
          <a:prstGeom prst="rect">
            <a:avLst/>
          </a:prstGeom>
          <a:noFill/>
          <a:ln/>
        </p:spPr>
        <p:txBody>
          <a:bodyPr wrap="square" lIns="91440" tIns="45720" rIns="91440" bIns="45720" rtlCol="0" anchor="t">
            <a:spAutoFit/>
          </a:bodyPr>
          <a:lstStyle/>
          <a:p>
            <a:r>
              <a:rPr lang="en-US" sz="2000" b="1" dirty="0"/>
              <a:t>End-to-end blockchain traceability</a:t>
            </a:r>
            <a:r>
              <a:rPr lang="en-US" sz="2000" dirty="0"/>
              <a:t> of produce (farm → consumer), ensuring tamper-proof records.</a:t>
            </a:r>
          </a:p>
          <a:p>
            <a:r>
              <a:rPr lang="en-US" sz="2000" b="1" dirty="0"/>
              <a:t>Role-based smart contracts</a:t>
            </a:r>
            <a:r>
              <a:rPr lang="en-US" sz="2000" dirty="0"/>
              <a:t> give each stakeholder controlled access, preventing unauthorized updates.</a:t>
            </a:r>
          </a:p>
          <a:p>
            <a:r>
              <a:rPr lang="en-US" sz="2000" b="1" dirty="0"/>
              <a:t>QR-code integration</a:t>
            </a:r>
            <a:r>
              <a:rPr lang="en-US" sz="2000" dirty="0"/>
              <a:t> lets consumers instantly verify origin, quality, and lifecycle.</a:t>
            </a:r>
          </a:p>
          <a:p>
            <a:r>
              <a:rPr lang="en-US" sz="2000" b="1" dirty="0"/>
              <a:t>Hybrid on-chain + off-chain design</a:t>
            </a:r>
            <a:r>
              <a:rPr lang="en-US" sz="2000" dirty="0"/>
              <a:t> (IPFS/Cloud) reduces c6ost while preserving integrity.</a:t>
            </a:r>
          </a:p>
          <a:p>
            <a:r>
              <a:rPr lang="en-US" sz="2000" b="1" dirty="0"/>
              <a:t>Farmer-centric and low-cost</a:t>
            </a:r>
            <a:r>
              <a:rPr lang="en-US" sz="2000" dirty="0"/>
              <a:t> solution using </a:t>
            </a:r>
            <a:r>
              <a:rPr lang="en-US" sz="2000" b="1" dirty="0"/>
              <a:t>Polygon (L2)</a:t>
            </a:r>
            <a:r>
              <a:rPr lang="en-US" sz="2000" dirty="0"/>
              <a:t> for affordable deployment.</a:t>
            </a:r>
          </a:p>
          <a:p>
            <a:r>
              <a:rPr lang="en-US" sz="2000" b="1" dirty="0"/>
              <a:t>Transparent consumer web portal</a:t>
            </a:r>
            <a:r>
              <a:rPr lang="en-US" sz="2000" dirty="0"/>
              <a:t> directly connected to blockchain, removing intermediaries.</a:t>
            </a:r>
          </a:p>
          <a:p>
            <a:pPr>
              <a:spcAft>
                <a:spcPts val="600"/>
              </a:spcAft>
              <a:defRPr sz="1800"/>
            </a:pPr>
            <a:endParaRPr lang="en-US" sz="2000" dirty="0"/>
          </a:p>
        </p:txBody>
      </p:sp>
      <p:sp>
        <p:nvSpPr>
          <p:cNvPr id="6" name="Text 4">
            <a:extLst>
              <a:ext uri="{FF2B5EF4-FFF2-40B4-BE49-F238E27FC236}">
                <a16:creationId xmlns:a16="http://schemas.microsoft.com/office/drawing/2014/main" id="{4F0CE561-17B6-BEC6-2DD3-58EBE9A3DDB2}"/>
              </a:ext>
            </a:extLst>
          </p:cNvPr>
          <p:cNvSpPr/>
          <p:nvPr/>
        </p:nvSpPr>
        <p:spPr>
          <a:xfrm>
            <a:off x="359810" y="4140272"/>
            <a:ext cx="5968999"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INNOVATION &amp; UNIQUENESS </a:t>
            </a:r>
            <a:endParaRPr lang="en-US" sz="2400" dirty="0"/>
          </a:p>
        </p:txBody>
      </p:sp>
      <mc:AlternateContent xmlns:mc="http://schemas.openxmlformats.org/markup-compatibility/2006">
        <mc:Choice xmlns:p14="http://schemas.microsoft.com/office/powerpoint/2010/main" Requires="p14">
          <p:contentPart p14:bwMode="auto" r:id="rId4">
            <p14:nvContentPartPr>
              <p14:cNvPr id="64" name="Ink 63">
                <a:extLst>
                  <a:ext uri="{FF2B5EF4-FFF2-40B4-BE49-F238E27FC236}">
                    <a16:creationId xmlns:a16="http://schemas.microsoft.com/office/drawing/2014/main" id="{9468D5DF-AC67-0382-D731-7C4610750B33}"/>
                  </a:ext>
                </a:extLst>
              </p14:cNvPr>
              <p14:cNvContentPartPr/>
              <p14:nvPr/>
            </p14:nvContentPartPr>
            <p14:xfrm>
              <a:off x="5069897" y="3549297"/>
              <a:ext cx="14760" cy="46080"/>
            </p14:xfrm>
          </p:contentPart>
        </mc:Choice>
        <mc:Fallback>
          <p:pic>
            <p:nvPicPr>
              <p:cNvPr id="64" name="Ink 63">
                <a:extLst>
                  <a:ext uri="{FF2B5EF4-FFF2-40B4-BE49-F238E27FC236}">
                    <a16:creationId xmlns:a16="http://schemas.microsoft.com/office/drawing/2014/main" id="{9468D5DF-AC67-0382-D731-7C4610750B33}"/>
                  </a:ext>
                </a:extLst>
              </p:cNvPr>
              <p:cNvPicPr/>
              <p:nvPr/>
            </p:nvPicPr>
            <p:blipFill>
              <a:blip r:embed="rId5"/>
              <a:stretch>
                <a:fillRect/>
              </a:stretch>
            </p:blipFill>
            <p:spPr>
              <a:xfrm>
                <a:off x="5063777" y="3543177"/>
                <a:ext cx="270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7" name="Ink 76">
                <a:extLst>
                  <a:ext uri="{FF2B5EF4-FFF2-40B4-BE49-F238E27FC236}">
                    <a16:creationId xmlns:a16="http://schemas.microsoft.com/office/drawing/2014/main" id="{B083A730-53B5-05CC-A6D6-FB5F9FE2004E}"/>
                  </a:ext>
                </a:extLst>
              </p14:cNvPr>
              <p14:cNvContentPartPr/>
              <p14:nvPr/>
            </p14:nvContentPartPr>
            <p14:xfrm>
              <a:off x="7062857" y="3612657"/>
              <a:ext cx="15840" cy="170640"/>
            </p14:xfrm>
          </p:contentPart>
        </mc:Choice>
        <mc:Fallback>
          <p:pic>
            <p:nvPicPr>
              <p:cNvPr id="77" name="Ink 76">
                <a:extLst>
                  <a:ext uri="{FF2B5EF4-FFF2-40B4-BE49-F238E27FC236}">
                    <a16:creationId xmlns:a16="http://schemas.microsoft.com/office/drawing/2014/main" id="{B083A730-53B5-05CC-A6D6-FB5F9FE2004E}"/>
                  </a:ext>
                </a:extLst>
              </p:cNvPr>
              <p:cNvPicPr/>
              <p:nvPr/>
            </p:nvPicPr>
            <p:blipFill>
              <a:blip r:embed="rId7"/>
              <a:stretch>
                <a:fillRect/>
              </a:stretch>
            </p:blipFill>
            <p:spPr>
              <a:xfrm>
                <a:off x="7056737" y="3606537"/>
                <a:ext cx="28080" cy="182880"/>
              </a:xfrm>
              <a:prstGeom prst="rect">
                <a:avLst/>
              </a:prstGeom>
            </p:spPr>
          </p:pic>
        </mc:Fallback>
      </mc:AlternateContent>
      <p:pic>
        <p:nvPicPr>
          <p:cNvPr id="143" name="Picture 2" descr="https://www.sih.gov.in/img1/SIH-Logo.png">
            <a:extLst>
              <a:ext uri="{FF2B5EF4-FFF2-40B4-BE49-F238E27FC236}">
                <a16:creationId xmlns:a16="http://schemas.microsoft.com/office/drawing/2014/main" id="{141B7442-4D03-71D1-5BC4-A8C514BAB4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19D2169B-9C0F-B4C4-32C3-8DE9B80FB85F}"/>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sp>
        <p:nvSpPr>
          <p:cNvPr id="145" name="Footer Placeholder 6">
            <a:extLst>
              <a:ext uri="{FF2B5EF4-FFF2-40B4-BE49-F238E27FC236}">
                <a16:creationId xmlns:a16="http://schemas.microsoft.com/office/drawing/2014/main" id="{19DDFD45-D3EC-0E8C-4CC2-BBC1E4F0BE5B}"/>
              </a:ext>
            </a:extLst>
          </p:cNvPr>
          <p:cNvSpPr txBox="1">
            <a:spLocks/>
          </p:cNvSpPr>
          <p:nvPr/>
        </p:nvSpPr>
        <p:spPr>
          <a:xfrm>
            <a:off x="4648200" y="6356353"/>
            <a:ext cx="3204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r>
              <a:rPr lang="en-US" sz="1200" dirty="0">
                <a:solidFill>
                  <a:prstClr val="white"/>
                </a:solidFill>
                <a:latin typeface="TradeGothic"/>
              </a:rPr>
              <a:t>@SIH Idea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B74C072-7BC0-087E-16DC-8803448CF0E3}"/>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5E3E3CBB-2AB9-387A-77DC-24C78EA5696B}"/>
              </a:ext>
            </a:extLst>
          </p:cNvPr>
          <p:cNvSpPr/>
          <p:nvPr/>
        </p:nvSpPr>
        <p:spPr>
          <a:xfrm>
            <a:off x="0" y="-123190"/>
            <a:ext cx="12192000" cy="70567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3">
            <a:extLst>
              <a:ext uri="{FF2B5EF4-FFF2-40B4-BE49-F238E27FC236}">
                <a16:creationId xmlns:a16="http://schemas.microsoft.com/office/drawing/2014/main" id="{BB10D90C-12D8-1978-DC59-17428438DD36}"/>
              </a:ext>
            </a:extLst>
          </p:cNvPr>
          <p:cNvSpPr/>
          <p:nvPr/>
        </p:nvSpPr>
        <p:spPr>
          <a:xfrm>
            <a:off x="1059815" y="361950"/>
            <a:ext cx="10026015" cy="543941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Text 5">
            <a:extLst>
              <a:ext uri="{FF2B5EF4-FFF2-40B4-BE49-F238E27FC236}">
                <a16:creationId xmlns:a16="http://schemas.microsoft.com/office/drawing/2014/main" id="{CDDA3B18-DCA6-BD23-9350-A12A1655C1D0}"/>
              </a:ext>
            </a:extLst>
          </p:cNvPr>
          <p:cNvSpPr/>
          <p:nvPr/>
        </p:nvSpPr>
        <p:spPr>
          <a:xfrm>
            <a:off x="5158105" y="4269740"/>
            <a:ext cx="8011160" cy="36798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Text 6">
            <a:extLst>
              <a:ext uri="{FF2B5EF4-FFF2-40B4-BE49-F238E27FC236}">
                <a16:creationId xmlns:a16="http://schemas.microsoft.com/office/drawing/2014/main" id="{60B94BC1-0E2D-99E5-944C-640FC526048D}"/>
              </a:ext>
            </a:extLst>
          </p:cNvPr>
          <p:cNvSpPr/>
          <p:nvPr/>
        </p:nvSpPr>
        <p:spPr>
          <a:xfrm>
            <a:off x="7708265" y="5183505"/>
            <a:ext cx="2691765" cy="338554"/>
          </a:xfrm>
          <a:prstGeom prst="rect">
            <a:avLst/>
          </a:prstGeom>
          <a:noFill/>
          <a:ln/>
        </p:spPr>
        <p:txBody>
          <a:bodyPr wrap="square" lIns="91440" tIns="45720" rIns="91440" bIns="45720" rtlCol="0" anchor="t">
            <a:spAutoFit/>
          </a:bodyPr>
          <a:lstStyle/>
          <a:p>
            <a:pPr marL="0" indent="0" algn="r">
              <a:lnSpc>
                <a:spcPct val="100000"/>
              </a:lnSpc>
              <a:buNone/>
            </a:pPr>
            <a:endParaRPr lang="en-US" sz="1600" dirty="0"/>
          </a:p>
        </p:txBody>
      </p:sp>
      <p:sp>
        <p:nvSpPr>
          <p:cNvPr id="11" name="Text 7">
            <a:extLst>
              <a:ext uri="{FF2B5EF4-FFF2-40B4-BE49-F238E27FC236}">
                <a16:creationId xmlns:a16="http://schemas.microsoft.com/office/drawing/2014/main" id="{3A123AFE-E70A-E3C6-EC9D-9F4B285D633A}"/>
              </a:ext>
            </a:extLst>
          </p:cNvPr>
          <p:cNvSpPr/>
          <p:nvPr/>
        </p:nvSpPr>
        <p:spPr>
          <a:xfrm>
            <a:off x="6781165" y="5647690"/>
            <a:ext cx="3618865" cy="338554"/>
          </a:xfrm>
          <a:prstGeom prst="rect">
            <a:avLst/>
          </a:prstGeom>
          <a:noFill/>
          <a:ln/>
        </p:spPr>
        <p:txBody>
          <a:bodyPr wrap="square" lIns="91440" tIns="45720" rIns="91440" bIns="45720" rtlCol="0" anchor="t">
            <a:spAutoFit/>
          </a:bodyPr>
          <a:lstStyle/>
          <a:p>
            <a:pPr marL="0" indent="0" algn="r">
              <a:lnSpc>
                <a:spcPct val="100000"/>
              </a:lnSpc>
              <a:buNone/>
            </a:pPr>
            <a:endParaRPr lang="en-US" sz="1600" dirty="0"/>
          </a:p>
        </p:txBody>
      </p:sp>
      <p:sp>
        <p:nvSpPr>
          <p:cNvPr id="12" name="Text 8">
            <a:extLst>
              <a:ext uri="{FF2B5EF4-FFF2-40B4-BE49-F238E27FC236}">
                <a16:creationId xmlns:a16="http://schemas.microsoft.com/office/drawing/2014/main" id="{2534B038-E874-6716-2944-7D82FFB98A5B}"/>
              </a:ext>
            </a:extLst>
          </p:cNvPr>
          <p:cNvSpPr/>
          <p:nvPr/>
        </p:nvSpPr>
        <p:spPr>
          <a:xfrm>
            <a:off x="5158105" y="2083435"/>
            <a:ext cx="4778375" cy="976630"/>
          </a:xfrm>
          <a:prstGeom prst="rect">
            <a:avLst/>
          </a:prstGeom>
          <a:noFill/>
          <a:ln/>
        </p:spPr>
        <p:txBody>
          <a:bodyPr wrap="square" lIns="91440" tIns="45720" rIns="91440" bIns="45720" rtlCol="0" anchor="t"/>
          <a:lstStyle/>
          <a:p>
            <a:pPr marL="0" indent="0" algn="r">
              <a:lnSpc>
                <a:spcPct val="100000"/>
              </a:lnSpc>
              <a:buNone/>
            </a:pPr>
            <a:endParaRPr lang="en-US" sz="1600" dirty="0"/>
          </a:p>
        </p:txBody>
      </p:sp>
      <p:pic>
        <p:nvPicPr>
          <p:cNvPr id="15" name="Picture 14">
            <a:extLst>
              <a:ext uri="{FF2B5EF4-FFF2-40B4-BE49-F238E27FC236}">
                <a16:creationId xmlns:a16="http://schemas.microsoft.com/office/drawing/2014/main" id="{ABB76A19-B872-AB3D-597B-54E600C8714E}"/>
              </a:ext>
            </a:extLst>
          </p:cNvPr>
          <p:cNvPicPr>
            <a:picLocks noChangeAspect="1"/>
          </p:cNvPicPr>
          <p:nvPr/>
        </p:nvPicPr>
        <p:blipFill>
          <a:blip r:embed="rId3">
            <a:duotone>
              <a:prstClr val="black"/>
              <a:srgbClr val="75BD42">
                <a:tint val="45000"/>
                <a:satMod val="400000"/>
              </a:srgbClr>
            </a:duotone>
            <a:extLst>
              <a:ext uri="{BEBA8EAE-BF5A-486C-A8C5-ECC9F3942E4B}">
                <a14:imgProps xmlns:a14="http://schemas.microsoft.com/office/drawing/2010/main">
                  <a14:imgLayer r:embed="rId4">
                    <a14:imgEffect>
                      <a14:backgroundRemoval t="9969" b="89929" l="10000" r="90779">
                        <a14:foregroundMark x1="12468" y1="48321" x2="15844" y2="64496"/>
                        <a14:foregroundMark x1="15844" y1="64496" x2="40649" y2="64802"/>
                        <a14:foregroundMark x1="40649" y1="64802" x2="44416" y2="52492"/>
                        <a14:foregroundMark x1="44416" y1="52492" x2="18312" y2="46287"/>
                        <a14:foregroundMark x1="18312" y1="46287" x2="11429" y2="47101"/>
                        <a14:foregroundMark x1="14026" y1="29196" x2="13896" y2="36826"/>
                        <a14:foregroundMark x1="13896" y1="36826" x2="24935" y2="44761"/>
                        <a14:foregroundMark x1="24935" y1="44761" x2="44286" y2="35809"/>
                        <a14:foregroundMark x1="44286" y1="35809" x2="22597" y2="27874"/>
                        <a14:foregroundMark x1="22597" y1="27874" x2="12727" y2="28586"/>
                        <a14:foregroundMark x1="52597" y1="9664" x2="53506" y2="20753"/>
                        <a14:foregroundMark x1="53506" y1="20753" x2="75584" y2="25331"/>
                        <a14:foregroundMark x1="75584" y1="25331" x2="90779" y2="23194"/>
                        <a14:foregroundMark x1="90779" y1="23194" x2="86234" y2="17599"/>
                        <a14:foregroundMark x1="86234" y1="17599" x2="67662" y2="11089"/>
                        <a14:foregroundMark x1="67662" y1="11089" x2="49091" y2="10987"/>
                        <a14:foregroundMark x1="53896" y1="29502" x2="54286" y2="39064"/>
                        <a14:foregroundMark x1="54286" y1="39064" x2="79481" y2="41200"/>
                        <a14:foregroundMark x1="79481" y1="41200" x2="85844" y2="27874"/>
                        <a14:foregroundMark x1="85844" y1="27874" x2="46104" y2="28586"/>
                        <a14:foregroundMark x1="54416" y1="50865" x2="55195" y2="59613"/>
                        <a14:foregroundMark x1="55195" y1="59613" x2="67792" y2="63886"/>
                        <a14:foregroundMark x1="67792" y1="63886" x2="86623" y2="61648"/>
                        <a14:foregroundMark x1="86623" y1="61648" x2="74026" y2="49135"/>
                        <a14:foregroundMark x1="74026" y1="49135" x2="49740" y2="49135"/>
                        <a14:foregroundMark x1="49740" y1="49135" x2="49091" y2="50254"/>
                        <a14:foregroundMark x1="60649" y1="74975" x2="63247" y2="82706"/>
                        <a14:foregroundMark x1="63247" y1="82706" x2="80649" y2="80977"/>
                        <a14:foregroundMark x1="80649" y1="80977" x2="64286" y2="73754"/>
                        <a14:foregroundMark x1="64286" y1="73754" x2="57143" y2="74975"/>
                        <a14:foregroundMark x1="68701" y1="64395" x2="71039" y2="75381"/>
                        <a14:foregroundMark x1="59351" y1="64598" x2="45455" y2="69990"/>
                        <a14:foregroundMark x1="33766" y1="64802" x2="35325" y2="70804"/>
                        <a14:foregroundMark x1="42987" y1="43133" x2="44805" y2="49034"/>
                        <a14:foregroundMark x1="71039" y1="43642" x2="71429" y2="51475"/>
                      </a14:backgroundRemoval>
                    </a14:imgEffect>
                  </a14:imgLayer>
                </a14:imgProps>
              </a:ext>
            </a:extLst>
          </a:blip>
          <a:stretch>
            <a:fillRect/>
          </a:stretch>
        </p:blipFill>
        <p:spPr>
          <a:xfrm>
            <a:off x="6491417" y="-353402"/>
            <a:ext cx="6475933" cy="7286967"/>
          </a:xfrm>
          <a:prstGeom prst="rect">
            <a:avLst/>
          </a:prstGeom>
        </p:spPr>
      </p:pic>
      <p:pic>
        <p:nvPicPr>
          <p:cNvPr id="4" name="Picture 3">
            <a:extLst>
              <a:ext uri="{FF2B5EF4-FFF2-40B4-BE49-F238E27FC236}">
                <a16:creationId xmlns:a16="http://schemas.microsoft.com/office/drawing/2014/main" id="{4A455860-571C-331C-4AE8-F68FA5C3B8C7}"/>
              </a:ext>
            </a:extLst>
          </p:cNvPr>
          <p:cNvPicPr>
            <a:picLocks noChangeAspect="1"/>
          </p:cNvPicPr>
          <p:nvPr/>
        </p:nvPicPr>
        <p:blipFill>
          <a:blip r:embed="rId5"/>
          <a:srcRect/>
          <a:stretch/>
        </p:blipFill>
        <p:spPr>
          <a:xfrm>
            <a:off x="47321" y="89415"/>
            <a:ext cx="3535680" cy="6768585"/>
          </a:xfrm>
          <a:prstGeom prst="rect">
            <a:avLst/>
          </a:prstGeom>
        </p:spPr>
      </p:pic>
      <p:pic>
        <p:nvPicPr>
          <p:cNvPr id="9" name="Picture 8">
            <a:extLst>
              <a:ext uri="{FF2B5EF4-FFF2-40B4-BE49-F238E27FC236}">
                <a16:creationId xmlns:a16="http://schemas.microsoft.com/office/drawing/2014/main" id="{67E60574-FE63-BCB8-5511-A84D9BAB6B0B}"/>
              </a:ext>
            </a:extLst>
          </p:cNvPr>
          <p:cNvPicPr>
            <a:picLocks noChangeAspect="1"/>
          </p:cNvPicPr>
          <p:nvPr/>
        </p:nvPicPr>
        <p:blipFill>
          <a:blip r:embed="rId6"/>
          <a:srcRect/>
          <a:stretch/>
        </p:blipFill>
        <p:spPr>
          <a:xfrm>
            <a:off x="3647901" y="89416"/>
            <a:ext cx="3618865" cy="6737174"/>
          </a:xfrm>
          <a:prstGeom prst="rect">
            <a:avLst/>
          </a:prstGeom>
        </p:spPr>
      </p:pic>
      <mc:AlternateContent xmlns:mc="http://schemas.openxmlformats.org/markup-compatibility/2006">
        <mc:Choice xmlns:p14="http://schemas.microsoft.com/office/powerpoint/2010/main" Requires="p14">
          <p:contentPart p14:bwMode="auto" r:id="rId7">
            <p14:nvContentPartPr>
              <p14:cNvPr id="76" name="Ink 75">
                <a:extLst>
                  <a:ext uri="{FF2B5EF4-FFF2-40B4-BE49-F238E27FC236}">
                    <a16:creationId xmlns:a16="http://schemas.microsoft.com/office/drawing/2014/main" id="{9ECD5D0A-B9E2-65E4-7C9C-A2DA05109E5E}"/>
                  </a:ext>
                </a:extLst>
              </p14:cNvPr>
              <p14:cNvContentPartPr/>
              <p14:nvPr/>
            </p14:nvContentPartPr>
            <p14:xfrm>
              <a:off x="1365857" y="-232143"/>
              <a:ext cx="60480" cy="55440"/>
            </p14:xfrm>
          </p:contentPart>
        </mc:Choice>
        <mc:Fallback>
          <p:pic>
            <p:nvPicPr>
              <p:cNvPr id="76" name="Ink 75">
                <a:extLst>
                  <a:ext uri="{FF2B5EF4-FFF2-40B4-BE49-F238E27FC236}">
                    <a16:creationId xmlns:a16="http://schemas.microsoft.com/office/drawing/2014/main" id="{9ECD5D0A-B9E2-65E4-7C9C-A2DA05109E5E}"/>
                  </a:ext>
                </a:extLst>
              </p:cNvPr>
              <p:cNvPicPr/>
              <p:nvPr/>
            </p:nvPicPr>
            <p:blipFill>
              <a:blip r:embed="rId8"/>
              <a:stretch>
                <a:fillRect/>
              </a:stretch>
            </p:blipFill>
            <p:spPr>
              <a:xfrm>
                <a:off x="1359737" y="-238263"/>
                <a:ext cx="72720" cy="67680"/>
              </a:xfrm>
              <a:prstGeom prst="rect">
                <a:avLst/>
              </a:prstGeom>
            </p:spPr>
          </p:pic>
        </mc:Fallback>
      </mc:AlternateContent>
      <p:pic>
        <p:nvPicPr>
          <p:cNvPr id="283" name="Picture 2" descr="https://www.sih.gov.in/img1/SIH-Logo.png">
            <a:extLst>
              <a:ext uri="{FF2B5EF4-FFF2-40B4-BE49-F238E27FC236}">
                <a16:creationId xmlns:a16="http://schemas.microsoft.com/office/drawing/2014/main" id="{01BEA70E-EB79-4251-27F9-1A62FC197D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6037" y="89415"/>
            <a:ext cx="2209120" cy="1122868"/>
          </a:xfrm>
          <a:prstGeom prst="rect">
            <a:avLst/>
          </a:prstGeom>
          <a:noFill/>
          <a:extLst>
            <a:ext uri="{909E8E84-426E-40DD-AFC4-6F175D3DCCD1}">
              <a14:hiddenFill xmlns:a14="http://schemas.microsoft.com/office/drawing/2010/main">
                <a:solidFill>
                  <a:srgbClr val="FFFFFF"/>
                </a:solidFill>
              </a14:hiddenFill>
            </a:ext>
          </a:extLst>
        </p:spPr>
      </p:pic>
      <p:sp>
        <p:nvSpPr>
          <p:cNvPr id="284" name="Rectangle 283">
            <a:extLst>
              <a:ext uri="{FF2B5EF4-FFF2-40B4-BE49-F238E27FC236}">
                <a16:creationId xmlns:a16="http://schemas.microsoft.com/office/drawing/2014/main" id="{AFEAAC3A-1E11-33F8-A7D6-D187DD110EF2}"/>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sp>
        <p:nvSpPr>
          <p:cNvPr id="285" name="Footer Placeholder 6">
            <a:extLst>
              <a:ext uri="{FF2B5EF4-FFF2-40B4-BE49-F238E27FC236}">
                <a16:creationId xmlns:a16="http://schemas.microsoft.com/office/drawing/2014/main" id="{7B1B39B2-269B-C3A2-A20D-8CFA8ABB8F9D}"/>
              </a:ext>
            </a:extLst>
          </p:cNvPr>
          <p:cNvSpPr txBox="1">
            <a:spLocks/>
          </p:cNvSpPr>
          <p:nvPr/>
        </p:nvSpPr>
        <p:spPr>
          <a:xfrm>
            <a:off x="4648200" y="6356353"/>
            <a:ext cx="3204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r>
              <a:rPr lang="en-US" sz="1200" dirty="0">
                <a:solidFill>
                  <a:prstClr val="white"/>
                </a:solidFill>
                <a:latin typeface="TradeGothic"/>
              </a:rPr>
              <a:t>@SIH Idea </a:t>
            </a:r>
          </a:p>
        </p:txBody>
      </p:sp>
    </p:spTree>
    <p:extLst>
      <p:ext uri="{BB962C8B-B14F-4D97-AF65-F5344CB8AC3E}">
        <p14:creationId xmlns:p14="http://schemas.microsoft.com/office/powerpoint/2010/main" val="1573541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3B13512-3BB7-38E3-A9F7-FFF0AE27DB11}"/>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AD91CBF4-0838-5760-921F-5EC10A999E7B}"/>
              </a:ext>
            </a:extLst>
          </p:cNvPr>
          <p:cNvSpPr/>
          <p:nvPr/>
        </p:nvSpPr>
        <p:spPr>
          <a:xfrm>
            <a:off x="-207645" y="-123190"/>
            <a:ext cx="12672695" cy="70567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Text 3">
            <a:extLst>
              <a:ext uri="{FF2B5EF4-FFF2-40B4-BE49-F238E27FC236}">
                <a16:creationId xmlns:a16="http://schemas.microsoft.com/office/drawing/2014/main" id="{42D2E230-4BC5-7E98-BDD7-279D82489538}"/>
              </a:ext>
            </a:extLst>
          </p:cNvPr>
          <p:cNvSpPr/>
          <p:nvPr/>
        </p:nvSpPr>
        <p:spPr>
          <a:xfrm>
            <a:off x="696595" y="2381250"/>
            <a:ext cx="5102225" cy="2997200"/>
          </a:xfrm>
          <a:prstGeom prst="rect">
            <a:avLst/>
          </a:prstGeom>
          <a:noFill/>
          <a:ln/>
        </p:spPr>
        <p:txBody>
          <a:bodyPr wrap="square" lIns="41148" tIns="82296" rIns="82296" bIns="41148" rtlCol="0" anchor="ctr"/>
          <a:lstStyle/>
          <a:p>
            <a:pPr marL="0" indent="0">
              <a:lnSpc>
                <a:spcPct val="100000"/>
              </a:lnSpc>
              <a:buNone/>
            </a:pPr>
            <a:endParaRPr lang="en-US" sz="1600" dirty="0"/>
          </a:p>
        </p:txBody>
      </p:sp>
      <p:sp>
        <p:nvSpPr>
          <p:cNvPr id="10" name="Text 6">
            <a:extLst>
              <a:ext uri="{FF2B5EF4-FFF2-40B4-BE49-F238E27FC236}">
                <a16:creationId xmlns:a16="http://schemas.microsoft.com/office/drawing/2014/main" id="{C7AF0235-8716-AC33-BEAB-067206FFFCA7}"/>
              </a:ext>
            </a:extLst>
          </p:cNvPr>
          <p:cNvSpPr/>
          <p:nvPr/>
        </p:nvSpPr>
        <p:spPr>
          <a:xfrm>
            <a:off x="1148715" y="1050290"/>
            <a:ext cx="5420995" cy="78105"/>
          </a:xfrm>
          <a:prstGeom prst="rect">
            <a:avLst/>
          </a:prstGeom>
          <a:noFill/>
          <a:ln/>
        </p:spPr>
        <p:txBody>
          <a:bodyPr wrap="square" lIns="34290" tIns="68580" rIns="68580" bIns="34290" rtlCol="0" anchor="t"/>
          <a:lstStyle/>
          <a:p>
            <a:pPr marL="0" indent="0">
              <a:lnSpc>
                <a:spcPct val="100000"/>
              </a:lnSpc>
              <a:buNone/>
            </a:pPr>
            <a:endParaRPr lang="en-US" sz="1600" dirty="0"/>
          </a:p>
        </p:txBody>
      </p:sp>
      <p:sp>
        <p:nvSpPr>
          <p:cNvPr id="13" name="Text 9">
            <a:extLst>
              <a:ext uri="{FF2B5EF4-FFF2-40B4-BE49-F238E27FC236}">
                <a16:creationId xmlns:a16="http://schemas.microsoft.com/office/drawing/2014/main" id="{B71528BE-58DA-8FA1-20F5-5D421D5AA53A}"/>
              </a:ext>
            </a:extLst>
          </p:cNvPr>
          <p:cNvSpPr/>
          <p:nvPr/>
        </p:nvSpPr>
        <p:spPr>
          <a:xfrm>
            <a:off x="360045" y="2130058"/>
            <a:ext cx="4064000" cy="338554"/>
          </a:xfrm>
          <a:prstGeom prst="rect">
            <a:avLst/>
          </a:prstGeom>
          <a:noFill/>
          <a:ln/>
        </p:spPr>
        <p:txBody>
          <a:bodyPr wrap="square" lIns="91440" tIns="45720" rIns="91440" bIns="45720" rtlCol="0" anchor="ctr">
            <a:spAutoFit/>
          </a:bodyPr>
          <a:lstStyle/>
          <a:p>
            <a:pPr marL="0" indent="0" algn="l">
              <a:lnSpc>
                <a:spcPct val="100000"/>
              </a:lnSpc>
              <a:buNone/>
            </a:pPr>
            <a:endParaRPr lang="en-US" sz="1600" dirty="0"/>
          </a:p>
        </p:txBody>
      </p:sp>
      <p:sp>
        <p:nvSpPr>
          <p:cNvPr id="14" name="Text 10">
            <a:extLst>
              <a:ext uri="{FF2B5EF4-FFF2-40B4-BE49-F238E27FC236}">
                <a16:creationId xmlns:a16="http://schemas.microsoft.com/office/drawing/2014/main" id="{8C47CFDC-97A8-B517-C1D8-5555DF0C3AEA}"/>
              </a:ext>
            </a:extLst>
          </p:cNvPr>
          <p:cNvSpPr/>
          <p:nvPr/>
        </p:nvSpPr>
        <p:spPr>
          <a:xfrm>
            <a:off x="360045" y="2786652"/>
            <a:ext cx="4198620" cy="400110"/>
          </a:xfrm>
          <a:prstGeom prst="rect">
            <a:avLst/>
          </a:prstGeom>
          <a:noFill/>
          <a:ln/>
        </p:spPr>
        <p:txBody>
          <a:bodyPr wrap="square" lIns="91440" tIns="45720" rIns="91440" bIns="45720" rtlCol="0" anchor="t">
            <a:spAutoFit/>
          </a:bodyPr>
          <a:lstStyle/>
          <a:p>
            <a:pPr>
              <a:spcAft>
                <a:spcPts val="600"/>
              </a:spcAft>
              <a:defRPr sz="1800"/>
            </a:pPr>
            <a:endParaRPr lang="en-US" sz="2000" dirty="0"/>
          </a:p>
        </p:txBody>
      </p:sp>
      <p:sp>
        <p:nvSpPr>
          <p:cNvPr id="15" name="Text 11">
            <a:extLst>
              <a:ext uri="{FF2B5EF4-FFF2-40B4-BE49-F238E27FC236}">
                <a16:creationId xmlns:a16="http://schemas.microsoft.com/office/drawing/2014/main" id="{01607A21-0E64-7BD0-CDF1-E1AE356A0069}"/>
              </a:ext>
            </a:extLst>
          </p:cNvPr>
          <p:cNvSpPr/>
          <p:nvPr/>
        </p:nvSpPr>
        <p:spPr>
          <a:xfrm>
            <a:off x="6223000" y="3998580"/>
            <a:ext cx="4064000" cy="338554"/>
          </a:xfrm>
          <a:prstGeom prst="rect">
            <a:avLst/>
          </a:prstGeom>
          <a:noFill/>
          <a:ln/>
        </p:spPr>
        <p:txBody>
          <a:bodyPr wrap="square" lIns="91440" tIns="45720" rIns="91440" bIns="45720" rtlCol="0" anchor="ctr">
            <a:spAutoFit/>
          </a:bodyPr>
          <a:lstStyle/>
          <a:p>
            <a:pPr marL="0" indent="0" algn="l">
              <a:lnSpc>
                <a:spcPct val="100000"/>
              </a:lnSpc>
              <a:buNone/>
            </a:pPr>
            <a:endParaRPr lang="en-US" sz="1600" dirty="0"/>
          </a:p>
        </p:txBody>
      </p:sp>
      <p:sp>
        <p:nvSpPr>
          <p:cNvPr id="16" name="Text 12">
            <a:extLst>
              <a:ext uri="{FF2B5EF4-FFF2-40B4-BE49-F238E27FC236}">
                <a16:creationId xmlns:a16="http://schemas.microsoft.com/office/drawing/2014/main" id="{8A303B41-BE1A-391F-5ECE-847C3E718B49}"/>
              </a:ext>
            </a:extLst>
          </p:cNvPr>
          <p:cNvSpPr/>
          <p:nvPr/>
        </p:nvSpPr>
        <p:spPr>
          <a:xfrm>
            <a:off x="6223000" y="4386066"/>
            <a:ext cx="6242050" cy="400110"/>
          </a:xfrm>
          <a:prstGeom prst="rect">
            <a:avLst/>
          </a:prstGeom>
          <a:noFill/>
          <a:ln/>
        </p:spPr>
        <p:txBody>
          <a:bodyPr wrap="square" lIns="91440" tIns="45720" rIns="91440" bIns="45720" rtlCol="0" anchor="t">
            <a:spAutoFit/>
          </a:bodyPr>
          <a:lstStyle/>
          <a:p>
            <a:pPr>
              <a:spcAft>
                <a:spcPts val="600"/>
              </a:spcAft>
              <a:defRPr sz="1800"/>
            </a:pPr>
            <a:endParaRPr lang="en-US" sz="2000" dirty="0"/>
          </a:p>
        </p:txBody>
      </p:sp>
      <mc:AlternateContent xmlns:mc="http://schemas.openxmlformats.org/markup-compatibility/2006">
        <mc:Choice xmlns:p14="http://schemas.microsoft.com/office/powerpoint/2010/main" Requires="p14">
          <p:contentPart p14:bwMode="auto" r:id="rId3">
            <p14:nvContentPartPr>
              <p14:cNvPr id="276" name="Ink 275">
                <a:extLst>
                  <a:ext uri="{FF2B5EF4-FFF2-40B4-BE49-F238E27FC236}">
                    <a16:creationId xmlns:a16="http://schemas.microsoft.com/office/drawing/2014/main" id="{6EEDF7C0-8FBA-35C0-F06B-56D7A48EE8B6}"/>
                  </a:ext>
                </a:extLst>
              </p14:cNvPr>
              <p14:cNvContentPartPr/>
              <p14:nvPr/>
            </p14:nvContentPartPr>
            <p14:xfrm>
              <a:off x="2307617" y="-145434"/>
              <a:ext cx="360" cy="360"/>
            </p14:xfrm>
          </p:contentPart>
        </mc:Choice>
        <mc:Fallback>
          <p:pic>
            <p:nvPicPr>
              <p:cNvPr id="276" name="Ink 275">
                <a:extLst>
                  <a:ext uri="{FF2B5EF4-FFF2-40B4-BE49-F238E27FC236}">
                    <a16:creationId xmlns:a16="http://schemas.microsoft.com/office/drawing/2014/main" id="{6EEDF7C0-8FBA-35C0-F06B-56D7A48EE8B6}"/>
                  </a:ext>
                </a:extLst>
              </p:cNvPr>
              <p:cNvPicPr/>
              <p:nvPr/>
            </p:nvPicPr>
            <p:blipFill>
              <a:blip r:embed="rId4"/>
              <a:stretch>
                <a:fillRect/>
              </a:stretch>
            </p:blipFill>
            <p:spPr>
              <a:xfrm>
                <a:off x="2301497" y="-151554"/>
                <a:ext cx="12600" cy="12600"/>
              </a:xfrm>
              <a:prstGeom prst="rect">
                <a:avLst/>
              </a:prstGeom>
            </p:spPr>
          </p:pic>
        </mc:Fallback>
      </mc:AlternateContent>
      <p:pic>
        <p:nvPicPr>
          <p:cNvPr id="370" name="Picture 369">
            <a:extLst>
              <a:ext uri="{FF2B5EF4-FFF2-40B4-BE49-F238E27FC236}">
                <a16:creationId xmlns:a16="http://schemas.microsoft.com/office/drawing/2014/main" id="{868B43C4-7BAB-8325-7AE2-40A17137FCBC}"/>
              </a:ext>
            </a:extLst>
          </p:cNvPr>
          <p:cNvPicPr>
            <a:picLocks noChangeAspect="1"/>
          </p:cNvPicPr>
          <p:nvPr/>
        </p:nvPicPr>
        <p:blipFill>
          <a:blip r:embed="rId5"/>
          <a:stretch>
            <a:fillRect/>
          </a:stretch>
        </p:blipFill>
        <p:spPr>
          <a:xfrm>
            <a:off x="6765578" y="-279960"/>
            <a:ext cx="7300046" cy="7417920"/>
          </a:xfrm>
          <a:prstGeom prst="rect">
            <a:avLst/>
          </a:prstGeom>
        </p:spPr>
      </p:pic>
      <p:pic>
        <p:nvPicPr>
          <p:cNvPr id="17" name="Picture 16">
            <a:extLst>
              <a:ext uri="{FF2B5EF4-FFF2-40B4-BE49-F238E27FC236}">
                <a16:creationId xmlns:a16="http://schemas.microsoft.com/office/drawing/2014/main" id="{FBA2536C-D2BA-50EF-49CD-CEBE1598B88D}"/>
              </a:ext>
            </a:extLst>
          </p:cNvPr>
          <p:cNvPicPr>
            <a:picLocks noChangeAspect="1"/>
          </p:cNvPicPr>
          <p:nvPr/>
        </p:nvPicPr>
        <p:blipFill>
          <a:blip r:embed="rId6"/>
          <a:srcRect l="21074" r="18826"/>
          <a:stretch>
            <a:fillRect/>
          </a:stretch>
        </p:blipFill>
        <p:spPr>
          <a:xfrm>
            <a:off x="-48529" y="-1"/>
            <a:ext cx="8305024" cy="6793011"/>
          </a:xfrm>
          <a:prstGeom prst="rect">
            <a:avLst/>
          </a:prstGeom>
        </p:spPr>
      </p:pic>
      <p:sp>
        <p:nvSpPr>
          <p:cNvPr id="372" name="Rectangle 371">
            <a:extLst>
              <a:ext uri="{FF2B5EF4-FFF2-40B4-BE49-F238E27FC236}">
                <a16:creationId xmlns:a16="http://schemas.microsoft.com/office/drawing/2014/main" id="{A33A22B8-22F2-3635-45E9-BC04A93220EB}"/>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sp>
        <p:nvSpPr>
          <p:cNvPr id="373" name="Footer Placeholder 6">
            <a:extLst>
              <a:ext uri="{FF2B5EF4-FFF2-40B4-BE49-F238E27FC236}">
                <a16:creationId xmlns:a16="http://schemas.microsoft.com/office/drawing/2014/main" id="{C6BEFFB2-810E-E5C1-E12D-702F18DE063A}"/>
              </a:ext>
            </a:extLst>
          </p:cNvPr>
          <p:cNvSpPr txBox="1">
            <a:spLocks/>
          </p:cNvSpPr>
          <p:nvPr/>
        </p:nvSpPr>
        <p:spPr>
          <a:xfrm>
            <a:off x="4648200" y="6356353"/>
            <a:ext cx="3204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r>
              <a:rPr lang="en-US" sz="1200" dirty="0">
                <a:solidFill>
                  <a:prstClr val="white"/>
                </a:solidFill>
                <a:latin typeface="TradeGothic"/>
              </a:rPr>
              <a:t>@SIH Idea </a:t>
            </a:r>
          </a:p>
        </p:txBody>
      </p:sp>
      <p:pic>
        <p:nvPicPr>
          <p:cNvPr id="374" name="Picture 2" descr="https://www.sih.gov.in/img1/SIH-Logo.png">
            <a:extLst>
              <a:ext uri="{FF2B5EF4-FFF2-40B4-BE49-F238E27FC236}">
                <a16:creationId xmlns:a16="http://schemas.microsoft.com/office/drawing/2014/main" id="{32F7295B-F0A7-53CA-CA63-2FF0E05D51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1652" y="116649"/>
            <a:ext cx="2209120" cy="112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221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3"/>
          <p:cNvSpPr/>
          <p:nvPr/>
        </p:nvSpPr>
        <p:spPr>
          <a:xfrm>
            <a:off x="5414010" y="4112260"/>
            <a:ext cx="6441440" cy="24847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Text 5"/>
          <p:cNvSpPr/>
          <p:nvPr/>
        </p:nvSpPr>
        <p:spPr>
          <a:xfrm>
            <a:off x="5920423" y="3866356"/>
            <a:ext cx="708025" cy="7080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a:off x="6010151" y="3947755"/>
            <a:ext cx="540000" cy="499507"/>
          </a:xfrm>
          <a:custGeom>
            <a:avLst/>
            <a:gdLst/>
            <a:ahLst/>
            <a:cxnLst/>
            <a:rect l="l" t="t" r="r" b="b"/>
            <a:pathLst>
              <a:path w="540000" h="499507">
                <a:moveTo>
                  <a:pt x="379241" y="426383"/>
                </a:moveTo>
                <a:cubicBezTo>
                  <a:pt x="368032" y="426383"/>
                  <a:pt x="359625" y="435323"/>
                  <a:pt x="359625" y="445938"/>
                </a:cubicBezTo>
                <a:cubicBezTo>
                  <a:pt x="359625" y="457112"/>
                  <a:pt x="368032" y="465492"/>
                  <a:pt x="379241" y="465492"/>
                </a:cubicBezTo>
                <a:cubicBezTo>
                  <a:pt x="389889" y="465492"/>
                  <a:pt x="398857" y="457112"/>
                  <a:pt x="398857" y="445938"/>
                </a:cubicBezTo>
                <a:cubicBezTo>
                  <a:pt x="398857" y="435323"/>
                  <a:pt x="389889" y="426383"/>
                  <a:pt x="379241" y="426383"/>
                </a:cubicBezTo>
                <a:close/>
                <a:moveTo>
                  <a:pt x="289613" y="416336"/>
                </a:moveTo>
                <a:cubicBezTo>
                  <a:pt x="278965" y="416336"/>
                  <a:pt x="269998" y="425275"/>
                  <a:pt x="269998" y="435890"/>
                </a:cubicBezTo>
                <a:cubicBezTo>
                  <a:pt x="269998" y="447064"/>
                  <a:pt x="278965" y="455445"/>
                  <a:pt x="289613" y="455445"/>
                </a:cubicBezTo>
                <a:cubicBezTo>
                  <a:pt x="300822" y="455445"/>
                  <a:pt x="309790" y="447064"/>
                  <a:pt x="309790" y="435890"/>
                </a:cubicBezTo>
                <a:cubicBezTo>
                  <a:pt x="309790" y="425275"/>
                  <a:pt x="300822" y="416336"/>
                  <a:pt x="289613" y="416336"/>
                </a:cubicBezTo>
                <a:close/>
                <a:moveTo>
                  <a:pt x="379241" y="411857"/>
                </a:moveTo>
                <a:cubicBezTo>
                  <a:pt x="398296" y="411857"/>
                  <a:pt x="413428" y="426942"/>
                  <a:pt x="413428" y="445938"/>
                </a:cubicBezTo>
                <a:cubicBezTo>
                  <a:pt x="413428" y="464934"/>
                  <a:pt x="398296" y="480577"/>
                  <a:pt x="379241" y="480577"/>
                </a:cubicBezTo>
                <a:cubicBezTo>
                  <a:pt x="360186" y="480577"/>
                  <a:pt x="344493" y="464934"/>
                  <a:pt x="344493" y="445938"/>
                </a:cubicBezTo>
                <a:cubicBezTo>
                  <a:pt x="344493" y="426942"/>
                  <a:pt x="360186" y="411857"/>
                  <a:pt x="379241" y="411857"/>
                </a:cubicBezTo>
                <a:close/>
                <a:moveTo>
                  <a:pt x="289613" y="401810"/>
                </a:moveTo>
                <a:cubicBezTo>
                  <a:pt x="309230" y="401810"/>
                  <a:pt x="324361" y="416895"/>
                  <a:pt x="324361" y="435890"/>
                </a:cubicBezTo>
                <a:cubicBezTo>
                  <a:pt x="324361" y="454886"/>
                  <a:pt x="309230" y="470530"/>
                  <a:pt x="289613" y="470530"/>
                </a:cubicBezTo>
                <a:cubicBezTo>
                  <a:pt x="270558" y="470530"/>
                  <a:pt x="255426" y="454886"/>
                  <a:pt x="255426" y="435890"/>
                </a:cubicBezTo>
                <a:cubicBezTo>
                  <a:pt x="255426" y="416895"/>
                  <a:pt x="270558" y="401810"/>
                  <a:pt x="289613" y="401810"/>
                </a:cubicBezTo>
                <a:close/>
                <a:moveTo>
                  <a:pt x="155148" y="333712"/>
                </a:moveTo>
                <a:lnTo>
                  <a:pt x="155148" y="484435"/>
                </a:lnTo>
                <a:lnTo>
                  <a:pt x="192675" y="484435"/>
                </a:lnTo>
                <a:cubicBezTo>
                  <a:pt x="198836" y="460431"/>
                  <a:pt x="202196" y="433635"/>
                  <a:pt x="202196" y="406282"/>
                </a:cubicBezTo>
                <a:cubicBezTo>
                  <a:pt x="202196" y="380045"/>
                  <a:pt x="199396" y="355483"/>
                  <a:pt x="193795" y="333712"/>
                </a:cubicBezTo>
                <a:close/>
                <a:moveTo>
                  <a:pt x="77294" y="333712"/>
                </a:moveTo>
                <a:lnTo>
                  <a:pt x="77294" y="484435"/>
                </a:lnTo>
                <a:lnTo>
                  <a:pt x="140025" y="484435"/>
                </a:lnTo>
                <a:lnTo>
                  <a:pt x="140025" y="333712"/>
                </a:lnTo>
                <a:close/>
                <a:moveTo>
                  <a:pt x="23524" y="333712"/>
                </a:moveTo>
                <a:cubicBezTo>
                  <a:pt x="17923" y="355483"/>
                  <a:pt x="15123" y="380045"/>
                  <a:pt x="15123" y="406282"/>
                </a:cubicBezTo>
                <a:cubicBezTo>
                  <a:pt x="15123" y="433635"/>
                  <a:pt x="18483" y="460431"/>
                  <a:pt x="25205" y="484435"/>
                </a:cubicBezTo>
                <a:lnTo>
                  <a:pt x="62171" y="484435"/>
                </a:lnTo>
                <a:lnTo>
                  <a:pt x="62171" y="333712"/>
                </a:lnTo>
                <a:close/>
                <a:moveTo>
                  <a:pt x="324901" y="318635"/>
                </a:moveTo>
                <a:cubicBezTo>
                  <a:pt x="314269" y="318635"/>
                  <a:pt x="305316" y="327560"/>
                  <a:pt x="305316" y="338158"/>
                </a:cubicBezTo>
                <a:cubicBezTo>
                  <a:pt x="305316" y="348757"/>
                  <a:pt x="314269" y="357682"/>
                  <a:pt x="324901" y="357682"/>
                </a:cubicBezTo>
                <a:cubicBezTo>
                  <a:pt x="335531" y="357682"/>
                  <a:pt x="344484" y="348757"/>
                  <a:pt x="344484" y="338158"/>
                </a:cubicBezTo>
                <a:cubicBezTo>
                  <a:pt x="344484" y="327560"/>
                  <a:pt x="335531" y="318635"/>
                  <a:pt x="324901" y="318635"/>
                </a:cubicBezTo>
                <a:close/>
                <a:moveTo>
                  <a:pt x="324901" y="303574"/>
                </a:moveTo>
                <a:cubicBezTo>
                  <a:pt x="343925" y="303574"/>
                  <a:pt x="359592" y="319193"/>
                  <a:pt x="359592" y="338158"/>
                </a:cubicBezTo>
                <a:cubicBezTo>
                  <a:pt x="359592" y="357123"/>
                  <a:pt x="343925" y="372743"/>
                  <a:pt x="324901" y="372743"/>
                </a:cubicBezTo>
                <a:cubicBezTo>
                  <a:pt x="305876" y="372743"/>
                  <a:pt x="290208" y="357123"/>
                  <a:pt x="290208" y="338158"/>
                </a:cubicBezTo>
                <a:cubicBezTo>
                  <a:pt x="290208" y="319193"/>
                  <a:pt x="305876" y="303574"/>
                  <a:pt x="324901" y="303574"/>
                </a:cubicBezTo>
                <a:close/>
                <a:moveTo>
                  <a:pt x="108659" y="230997"/>
                </a:moveTo>
                <a:cubicBezTo>
                  <a:pt x="73933" y="230997"/>
                  <a:pt x="43687" y="266165"/>
                  <a:pt x="27445" y="318639"/>
                </a:cubicBezTo>
                <a:lnTo>
                  <a:pt x="69452" y="318639"/>
                </a:lnTo>
                <a:lnTo>
                  <a:pt x="147867" y="318639"/>
                </a:lnTo>
                <a:lnTo>
                  <a:pt x="189874" y="318639"/>
                </a:lnTo>
                <a:cubicBezTo>
                  <a:pt x="173632" y="266165"/>
                  <a:pt x="143386" y="230997"/>
                  <a:pt x="108659" y="230997"/>
                </a:cubicBezTo>
                <a:close/>
                <a:moveTo>
                  <a:pt x="108659" y="215924"/>
                </a:moveTo>
                <a:cubicBezTo>
                  <a:pt x="169711" y="215924"/>
                  <a:pt x="217319" y="299659"/>
                  <a:pt x="217319" y="406282"/>
                </a:cubicBezTo>
                <a:cubicBezTo>
                  <a:pt x="217319" y="436985"/>
                  <a:pt x="213398" y="467129"/>
                  <a:pt x="204996" y="493924"/>
                </a:cubicBezTo>
                <a:cubicBezTo>
                  <a:pt x="204437" y="497274"/>
                  <a:pt x="201076" y="499507"/>
                  <a:pt x="198276" y="499507"/>
                </a:cubicBezTo>
                <a:lnTo>
                  <a:pt x="147867" y="499507"/>
                </a:lnTo>
                <a:lnTo>
                  <a:pt x="69452" y="499507"/>
                </a:lnTo>
                <a:lnTo>
                  <a:pt x="19604" y="499507"/>
                </a:lnTo>
                <a:cubicBezTo>
                  <a:pt x="16243" y="499507"/>
                  <a:pt x="12882" y="497274"/>
                  <a:pt x="12323" y="493924"/>
                </a:cubicBezTo>
                <a:cubicBezTo>
                  <a:pt x="4481" y="467129"/>
                  <a:pt x="0" y="436985"/>
                  <a:pt x="0" y="406282"/>
                </a:cubicBezTo>
                <a:cubicBezTo>
                  <a:pt x="0" y="299659"/>
                  <a:pt x="47608" y="215924"/>
                  <a:pt x="108659" y="215924"/>
                </a:cubicBezTo>
                <a:close/>
                <a:moveTo>
                  <a:pt x="290160" y="136062"/>
                </a:moveTo>
                <a:cubicBezTo>
                  <a:pt x="283437" y="148905"/>
                  <a:pt x="277836" y="161746"/>
                  <a:pt x="274474" y="174030"/>
                </a:cubicBezTo>
                <a:cubicBezTo>
                  <a:pt x="263831" y="209206"/>
                  <a:pt x="267753" y="238241"/>
                  <a:pt x="285118" y="254991"/>
                </a:cubicBezTo>
                <a:cubicBezTo>
                  <a:pt x="295762" y="265600"/>
                  <a:pt x="311446" y="271183"/>
                  <a:pt x="330492" y="271183"/>
                </a:cubicBezTo>
                <a:cubicBezTo>
                  <a:pt x="352900" y="271183"/>
                  <a:pt x="378668" y="263925"/>
                  <a:pt x="404437" y="250524"/>
                </a:cubicBezTo>
                <a:lnTo>
                  <a:pt x="347298" y="193014"/>
                </a:lnTo>
                <a:lnTo>
                  <a:pt x="319849" y="165655"/>
                </a:lnTo>
                <a:lnTo>
                  <a:pt x="319289" y="165655"/>
                </a:lnTo>
                <a:close/>
                <a:moveTo>
                  <a:pt x="497986" y="108703"/>
                </a:moveTo>
                <a:lnTo>
                  <a:pt x="390432" y="215348"/>
                </a:lnTo>
                <a:lnTo>
                  <a:pt x="417881" y="242707"/>
                </a:lnTo>
                <a:cubicBezTo>
                  <a:pt x="438047" y="230982"/>
                  <a:pt x="457653" y="215348"/>
                  <a:pt x="475579" y="197481"/>
                </a:cubicBezTo>
                <a:cubicBezTo>
                  <a:pt x="494625" y="177939"/>
                  <a:pt x="511431" y="156721"/>
                  <a:pt x="524314" y="134946"/>
                </a:cubicBezTo>
                <a:close/>
                <a:moveTo>
                  <a:pt x="442529" y="53427"/>
                </a:moveTo>
                <a:lnTo>
                  <a:pt x="335534" y="160630"/>
                </a:lnTo>
                <a:lnTo>
                  <a:pt x="357941" y="182964"/>
                </a:lnTo>
                <a:lnTo>
                  <a:pt x="379788" y="204740"/>
                </a:lnTo>
                <a:lnTo>
                  <a:pt x="487343" y="98095"/>
                </a:lnTo>
                <a:close/>
                <a:moveTo>
                  <a:pt x="405556" y="17134"/>
                </a:moveTo>
                <a:cubicBezTo>
                  <a:pt x="383710" y="29417"/>
                  <a:pt x="362423" y="46168"/>
                  <a:pt x="342817" y="65152"/>
                </a:cubicBezTo>
                <a:cubicBezTo>
                  <a:pt x="324891" y="83020"/>
                  <a:pt x="309766" y="102561"/>
                  <a:pt x="297442" y="122663"/>
                </a:cubicBezTo>
                <a:lnTo>
                  <a:pt x="324891" y="150022"/>
                </a:lnTo>
                <a:lnTo>
                  <a:pt x="431885" y="42818"/>
                </a:lnTo>
                <a:close/>
                <a:moveTo>
                  <a:pt x="403316" y="942"/>
                </a:moveTo>
                <a:cubicBezTo>
                  <a:pt x="406117" y="-733"/>
                  <a:pt x="410038" y="-175"/>
                  <a:pt x="412279" y="2617"/>
                </a:cubicBezTo>
                <a:lnTo>
                  <a:pt x="447570" y="37793"/>
                </a:lnTo>
                <a:lnTo>
                  <a:pt x="503028" y="93070"/>
                </a:lnTo>
                <a:lnTo>
                  <a:pt x="538879" y="128246"/>
                </a:lnTo>
                <a:cubicBezTo>
                  <a:pt x="541120" y="130479"/>
                  <a:pt x="541680" y="134387"/>
                  <a:pt x="540000" y="137179"/>
                </a:cubicBezTo>
                <a:cubicBezTo>
                  <a:pt x="526555" y="161746"/>
                  <a:pt x="508069" y="186314"/>
                  <a:pt x="486222" y="208090"/>
                </a:cubicBezTo>
                <a:cubicBezTo>
                  <a:pt x="465496" y="228748"/>
                  <a:pt x="442529" y="245499"/>
                  <a:pt x="419561" y="258900"/>
                </a:cubicBezTo>
                <a:cubicBezTo>
                  <a:pt x="388751" y="276767"/>
                  <a:pt x="357382" y="286259"/>
                  <a:pt x="330492" y="286259"/>
                </a:cubicBezTo>
                <a:cubicBezTo>
                  <a:pt x="306965" y="286259"/>
                  <a:pt x="287919" y="279000"/>
                  <a:pt x="274474" y="265600"/>
                </a:cubicBezTo>
                <a:cubicBezTo>
                  <a:pt x="253188" y="244940"/>
                  <a:pt x="248146" y="210882"/>
                  <a:pt x="259910" y="170122"/>
                </a:cubicBezTo>
                <a:cubicBezTo>
                  <a:pt x="271114" y="131037"/>
                  <a:pt x="296882" y="90277"/>
                  <a:pt x="332173" y="54544"/>
                </a:cubicBezTo>
                <a:cubicBezTo>
                  <a:pt x="354020" y="32768"/>
                  <a:pt x="378668" y="14342"/>
                  <a:pt x="403316" y="942"/>
                </a:cubicBezTo>
                <a:close/>
              </a:path>
            </a:pathLst>
          </a:custGeom>
          <a:solidFill>
            <a:srgbClr val="FFFFFF"/>
          </a:solidFill>
          <a:ln w="19050">
            <a:solidFill>
              <a:srgbClr val="FFFFFF"/>
            </a:solidFill>
            <a:prstDash val="solid"/>
          </a:ln>
        </p:spPr>
      </p:sp>
      <p:sp>
        <p:nvSpPr>
          <p:cNvPr id="10" name="Text 7"/>
          <p:cNvSpPr/>
          <p:nvPr/>
        </p:nvSpPr>
        <p:spPr>
          <a:xfrm>
            <a:off x="6010151" y="3947755"/>
            <a:ext cx="540000" cy="499507"/>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3" name="Text 10"/>
          <p:cNvSpPr/>
          <p:nvPr/>
        </p:nvSpPr>
        <p:spPr>
          <a:xfrm>
            <a:off x="1148715" y="1050290"/>
            <a:ext cx="5420995" cy="78105"/>
          </a:xfrm>
          <a:prstGeom prst="rect">
            <a:avLst/>
          </a:prstGeom>
          <a:noFill/>
          <a:ln/>
        </p:spPr>
        <p:txBody>
          <a:bodyPr wrap="square" lIns="34290" tIns="68580" rIns="68580" bIns="34290" rtlCol="0" anchor="t"/>
          <a:lstStyle/>
          <a:p>
            <a:pPr marL="0" indent="0">
              <a:lnSpc>
                <a:spcPct val="100000"/>
              </a:lnSpc>
              <a:buNone/>
            </a:pPr>
            <a:endParaRPr lang="en-US" sz="1600" dirty="0"/>
          </a:p>
        </p:txBody>
      </p:sp>
      <p:sp>
        <p:nvSpPr>
          <p:cNvPr id="16" name="Text 13"/>
          <p:cNvSpPr/>
          <p:nvPr/>
        </p:nvSpPr>
        <p:spPr>
          <a:xfrm>
            <a:off x="98432" y="67056"/>
            <a:ext cx="4064000" cy="523220"/>
          </a:xfrm>
          <a:prstGeom prst="rect">
            <a:avLst/>
          </a:prstGeom>
          <a:noFill/>
          <a:ln/>
        </p:spPr>
        <p:txBody>
          <a:bodyPr wrap="square" lIns="91440" tIns="45720" rIns="91440" bIns="45720" rtlCol="0" anchor="ctr">
            <a:spAutoFit/>
          </a:bodyPr>
          <a:lstStyle/>
          <a:p>
            <a:pPr marL="0" indent="0" algn="l">
              <a:lnSpc>
                <a:spcPct val="100000"/>
              </a:lnSpc>
              <a:buNone/>
            </a:pPr>
            <a:r>
              <a:rPr lang="en-US" sz="2800" b="1" dirty="0">
                <a:latin typeface="MiSans" panose="020B0604020202020204" charset="-122"/>
                <a:ea typeface="MiSans" panose="020B0604020202020204" charset="-122"/>
                <a:cs typeface="MiSans" panose="020B0604020202020204" charset="-122"/>
              </a:rPr>
              <a:t>Feasibility</a:t>
            </a:r>
          </a:p>
        </p:txBody>
      </p:sp>
      <p:sp>
        <p:nvSpPr>
          <p:cNvPr id="26" name="Rectangle 2">
            <a:extLst>
              <a:ext uri="{FF2B5EF4-FFF2-40B4-BE49-F238E27FC236}">
                <a16:creationId xmlns:a16="http://schemas.microsoft.com/office/drawing/2014/main" id="{D958F241-75B3-3642-E594-92E7553D4573}"/>
              </a:ext>
            </a:extLst>
          </p:cNvPr>
          <p:cNvSpPr>
            <a:spLocks noChangeArrowheads="1"/>
          </p:cNvSpPr>
          <p:nvPr/>
        </p:nvSpPr>
        <p:spPr bwMode="auto">
          <a:xfrm>
            <a:off x="23851" y="622688"/>
            <a:ext cx="460141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t>✓ High Readiness</a:t>
            </a:r>
            <a:r>
              <a:rPr lang="en-US" sz="2000" dirty="0"/>
              <a:t>: 96% mobile</a:t>
            </a:r>
          </a:p>
          <a:p>
            <a:r>
              <a:rPr lang="en-US" sz="2000" dirty="0"/>
              <a:t> coverage + 64% smartphone ownership</a:t>
            </a:r>
            <a:br>
              <a:rPr lang="en-US" sz="2000" dirty="0"/>
            </a:br>
            <a:r>
              <a:rPr lang="en-US" sz="2000" b="1" dirty="0"/>
              <a:t>✓ Policy Support</a:t>
            </a:r>
            <a:r>
              <a:rPr lang="en-US" sz="2000" dirty="0"/>
              <a:t>: Samrudhi, Ama Krushi, Farmer ID provide foundation</a:t>
            </a:r>
            <a:br>
              <a:rPr lang="en-US" sz="2000" dirty="0"/>
            </a:br>
            <a:r>
              <a:rPr lang="en-US" sz="2000" b="1" dirty="0"/>
              <a:t>✓ Economic Viable</a:t>
            </a:r>
            <a:r>
              <a:rPr lang="en-US" sz="2000" dirty="0"/>
              <a:t>: 5-10% price gain outweighs system costs</a:t>
            </a:r>
            <a:br>
              <a:rPr lang="en-US" sz="2000" dirty="0"/>
            </a:br>
            <a:r>
              <a:rPr lang="en-US" sz="2000" b="1" dirty="0"/>
              <a:t>✓ Clear Adoption Path</a:t>
            </a:r>
            <a:r>
              <a:rPr lang="en-US" sz="2000" dirty="0"/>
              <a:t>: Start with FPO pilots, integrate existing platforms</a:t>
            </a:r>
          </a:p>
          <a:p>
            <a:br>
              <a:rPr lang="en-US" sz="2000" dirty="0"/>
            </a:br>
            <a:endParaRPr kumimoji="0" lang="en-US" altLang="en-US" sz="2000" b="0" i="0" u="none" strike="noStrike" cap="none" normalizeH="0" baseline="0" dirty="0">
              <a:ln>
                <a:noFill/>
              </a:ln>
              <a:solidFill>
                <a:schemeClr val="tx1"/>
              </a:solidFill>
              <a:effectLst/>
            </a:endParaRPr>
          </a:p>
        </p:txBody>
      </p:sp>
      <p:sp>
        <p:nvSpPr>
          <p:cNvPr id="28" name="Text 16">
            <a:extLst>
              <a:ext uri="{FF2B5EF4-FFF2-40B4-BE49-F238E27FC236}">
                <a16:creationId xmlns:a16="http://schemas.microsoft.com/office/drawing/2014/main" id="{9D21369F-2B9B-0C80-A358-7ABF5CF6FFA5}"/>
              </a:ext>
            </a:extLst>
          </p:cNvPr>
          <p:cNvSpPr/>
          <p:nvPr/>
        </p:nvSpPr>
        <p:spPr>
          <a:xfrm>
            <a:off x="7256983" y="3174033"/>
            <a:ext cx="5104880" cy="3170099"/>
          </a:xfrm>
          <a:prstGeom prst="rect">
            <a:avLst/>
          </a:prstGeom>
          <a:noFill/>
          <a:ln/>
        </p:spPr>
        <p:txBody>
          <a:bodyPr wrap="square" lIns="91440" tIns="45720" rIns="91440" bIns="45720" rtlCol="0" anchor="t">
            <a:spAutoFit/>
          </a:bodyPr>
          <a:lstStyle/>
          <a:p>
            <a:r>
              <a:rPr lang="en-US" sz="2000" b="1" dirty="0"/>
              <a:t>Stakeholder Gains:</a:t>
            </a:r>
            <a:endParaRPr lang="en-US" sz="2000" dirty="0"/>
          </a:p>
          <a:p>
            <a:r>
              <a:rPr lang="en-US" sz="2000" dirty="0"/>
              <a:t>Farmers: Better prices, instant payments</a:t>
            </a:r>
          </a:p>
          <a:p>
            <a:r>
              <a:rPr lang="en-US" sz="2000" dirty="0"/>
              <a:t>Supply Chain: Trusted records, compliance ease</a:t>
            </a:r>
          </a:p>
          <a:p>
            <a:r>
              <a:rPr lang="en-US" sz="2000" dirty="0"/>
              <a:t>Consumers: Food transparency, safety assurance</a:t>
            </a:r>
          </a:p>
          <a:p>
            <a:r>
              <a:rPr lang="en-US" sz="2000" b="1" dirty="0"/>
              <a:t>Key Advantages:</a:t>
            </a:r>
            <a:endParaRPr lang="en-US" sz="2000" dirty="0"/>
          </a:p>
          <a:p>
            <a:r>
              <a:rPr lang="en-US" sz="2000" dirty="0"/>
              <a:t>Economic: 5-10% income boost, export growth</a:t>
            </a:r>
          </a:p>
          <a:p>
            <a:r>
              <a:rPr lang="en-US" sz="2000" dirty="0"/>
              <a:t>Social: Farmer empowerment, rural inclusion</a:t>
            </a:r>
          </a:p>
          <a:p>
            <a:r>
              <a:rPr lang="en-US" sz="2000" dirty="0"/>
              <a:t>Environmental: Reduced waste, sustainable practices</a:t>
            </a:r>
          </a:p>
        </p:txBody>
      </p:sp>
      <mc:AlternateContent xmlns:mc="http://schemas.openxmlformats.org/markup-compatibility/2006">
        <mc:Choice xmlns:p14="http://schemas.microsoft.com/office/powerpoint/2010/main" Requires="p14">
          <p:contentPart p14:bwMode="auto" r:id="rId3">
            <p14:nvContentPartPr>
              <p14:cNvPr id="53" name="Ink 52">
                <a:extLst>
                  <a:ext uri="{FF2B5EF4-FFF2-40B4-BE49-F238E27FC236}">
                    <a16:creationId xmlns:a16="http://schemas.microsoft.com/office/drawing/2014/main" id="{21806D85-FE13-7D1C-DDB4-3FA055EEAB38}"/>
                  </a:ext>
                </a:extLst>
              </p14:cNvPr>
              <p14:cNvContentPartPr/>
              <p14:nvPr/>
            </p14:nvContentPartPr>
            <p14:xfrm>
              <a:off x="10945446" y="2126051"/>
              <a:ext cx="6840" cy="5040"/>
            </p14:xfrm>
          </p:contentPart>
        </mc:Choice>
        <mc:Fallback>
          <p:pic>
            <p:nvPicPr>
              <p:cNvPr id="53" name="Ink 52">
                <a:extLst>
                  <a:ext uri="{FF2B5EF4-FFF2-40B4-BE49-F238E27FC236}">
                    <a16:creationId xmlns:a16="http://schemas.microsoft.com/office/drawing/2014/main" id="{21806D85-FE13-7D1C-DDB4-3FA055EEAB38}"/>
                  </a:ext>
                </a:extLst>
              </p:cNvPr>
              <p:cNvPicPr/>
              <p:nvPr/>
            </p:nvPicPr>
            <p:blipFill>
              <a:blip r:embed="rId4"/>
              <a:stretch>
                <a:fillRect/>
              </a:stretch>
            </p:blipFill>
            <p:spPr>
              <a:xfrm>
                <a:off x="10891806" y="2018051"/>
                <a:ext cx="114480" cy="220680"/>
              </a:xfrm>
              <a:prstGeom prst="rect">
                <a:avLst/>
              </a:prstGeom>
            </p:spPr>
          </p:pic>
        </mc:Fallback>
      </mc:AlternateContent>
      <p:sp>
        <p:nvSpPr>
          <p:cNvPr id="68" name="Text 16">
            <a:extLst>
              <a:ext uri="{FF2B5EF4-FFF2-40B4-BE49-F238E27FC236}">
                <a16:creationId xmlns:a16="http://schemas.microsoft.com/office/drawing/2014/main" id="{0DEE4A9B-9D51-DE0C-29E5-4E59B70C0B00}"/>
              </a:ext>
            </a:extLst>
          </p:cNvPr>
          <p:cNvSpPr/>
          <p:nvPr/>
        </p:nvSpPr>
        <p:spPr>
          <a:xfrm>
            <a:off x="4367530" y="766000"/>
            <a:ext cx="2442612" cy="2092881"/>
          </a:xfrm>
          <a:prstGeom prst="rect">
            <a:avLst/>
          </a:prstGeom>
          <a:noFill/>
          <a:ln/>
        </p:spPr>
        <p:txBody>
          <a:bodyPr wrap="square" lIns="91440" tIns="45720" rIns="91440" bIns="45720" rtlCol="0" anchor="t">
            <a:spAutoFit/>
          </a:bodyPr>
          <a:lstStyle/>
          <a:p>
            <a:pPr>
              <a:spcAft>
                <a:spcPts val="600"/>
              </a:spcAft>
              <a:defRPr sz="1800"/>
            </a:pPr>
            <a:r>
              <a:rPr lang="en-US" sz="2000" dirty="0"/>
              <a:t>• High gas fees during peak usage.</a:t>
            </a:r>
          </a:p>
          <a:p>
            <a:pPr>
              <a:spcAft>
                <a:spcPts val="600"/>
              </a:spcAft>
              <a:defRPr sz="1800"/>
            </a:pPr>
            <a:r>
              <a:rPr lang="en-US" sz="2000" dirty="0"/>
              <a:t>• Data privacy concerns.</a:t>
            </a:r>
          </a:p>
          <a:p>
            <a:pPr>
              <a:spcAft>
                <a:spcPts val="600"/>
              </a:spcAft>
              <a:defRPr sz="1800"/>
            </a:pPr>
            <a:r>
              <a:rPr lang="en-US" sz="2000" dirty="0"/>
              <a:t>• Tech literacy of farmers.</a:t>
            </a:r>
          </a:p>
        </p:txBody>
      </p:sp>
      <p:sp>
        <p:nvSpPr>
          <p:cNvPr id="69" name="Text 15">
            <a:extLst>
              <a:ext uri="{FF2B5EF4-FFF2-40B4-BE49-F238E27FC236}">
                <a16:creationId xmlns:a16="http://schemas.microsoft.com/office/drawing/2014/main" id="{76EBF2A3-B828-A71F-0F28-F682F8523AD6}"/>
              </a:ext>
            </a:extLst>
          </p:cNvPr>
          <p:cNvSpPr/>
          <p:nvPr/>
        </p:nvSpPr>
        <p:spPr>
          <a:xfrm>
            <a:off x="4468509" y="81487"/>
            <a:ext cx="4064000" cy="523220"/>
          </a:xfrm>
          <a:prstGeom prst="rect">
            <a:avLst/>
          </a:prstGeom>
          <a:noFill/>
          <a:ln/>
        </p:spPr>
        <p:txBody>
          <a:bodyPr wrap="square" lIns="91440" tIns="45720" rIns="91440" bIns="45720" rtlCol="0" anchor="ctr">
            <a:spAutoFit/>
          </a:bodyPr>
          <a:lstStyle/>
          <a:p>
            <a:pPr marL="0" indent="0" algn="l">
              <a:lnSpc>
                <a:spcPct val="100000"/>
              </a:lnSpc>
              <a:buNone/>
            </a:pPr>
            <a:r>
              <a:rPr lang="en-US" sz="2800" b="1" dirty="0">
                <a:solidFill>
                  <a:srgbClr val="000000"/>
                </a:solidFill>
                <a:latin typeface="MiSans" pitchFamily="34" charset="0"/>
                <a:ea typeface="MiSans" pitchFamily="34" charset="-122"/>
                <a:cs typeface="MiSans" pitchFamily="34" charset="-120"/>
              </a:rPr>
              <a:t>Challenges</a:t>
            </a:r>
            <a:endParaRPr lang="en-US" sz="2800" dirty="0"/>
          </a:p>
        </p:txBody>
      </p:sp>
      <p:sp>
        <p:nvSpPr>
          <p:cNvPr id="70" name="Text 18">
            <a:extLst>
              <a:ext uri="{FF2B5EF4-FFF2-40B4-BE49-F238E27FC236}">
                <a16:creationId xmlns:a16="http://schemas.microsoft.com/office/drawing/2014/main" id="{E22D3513-EDF7-6107-F8DC-BBE64EBB4458}"/>
              </a:ext>
            </a:extLst>
          </p:cNvPr>
          <p:cNvSpPr/>
          <p:nvPr/>
        </p:nvSpPr>
        <p:spPr>
          <a:xfrm>
            <a:off x="7256982" y="723013"/>
            <a:ext cx="4935017" cy="1785104"/>
          </a:xfrm>
          <a:prstGeom prst="rect">
            <a:avLst/>
          </a:prstGeom>
          <a:noFill/>
          <a:ln/>
        </p:spPr>
        <p:txBody>
          <a:bodyPr wrap="square" lIns="91440" tIns="45720" rIns="91440" bIns="45720" rtlCol="0" anchor="t">
            <a:spAutoFit/>
          </a:bodyPr>
          <a:lstStyle/>
          <a:p>
            <a:pPr>
              <a:spcAft>
                <a:spcPts val="600"/>
              </a:spcAft>
              <a:defRPr sz="1800"/>
            </a:pPr>
            <a:r>
              <a:rPr lang="en-US" sz="2000" dirty="0"/>
              <a:t>• Layer-2 solutions (Polygon) for cost efficiency.</a:t>
            </a:r>
          </a:p>
          <a:p>
            <a:pPr>
              <a:spcAft>
                <a:spcPts val="600"/>
              </a:spcAft>
              <a:defRPr sz="1800"/>
            </a:pPr>
            <a:r>
              <a:rPr lang="en-US" sz="2000" dirty="0"/>
              <a:t>• Off-chain storage of sensitive data with hashed references on-chain.</a:t>
            </a:r>
          </a:p>
          <a:p>
            <a:pPr>
              <a:spcAft>
                <a:spcPts val="600"/>
              </a:spcAft>
              <a:defRPr sz="1800"/>
            </a:pPr>
            <a:r>
              <a:rPr lang="en-US" sz="2000" dirty="0"/>
              <a:t>• Intuitive UI design for non-tech-savvy users.</a:t>
            </a:r>
          </a:p>
        </p:txBody>
      </p:sp>
      <p:sp>
        <p:nvSpPr>
          <p:cNvPr id="71" name="Text 17">
            <a:extLst>
              <a:ext uri="{FF2B5EF4-FFF2-40B4-BE49-F238E27FC236}">
                <a16:creationId xmlns:a16="http://schemas.microsoft.com/office/drawing/2014/main" id="{2E649248-90B4-D80C-6BCE-685F772175CA}"/>
              </a:ext>
            </a:extLst>
          </p:cNvPr>
          <p:cNvSpPr/>
          <p:nvPr/>
        </p:nvSpPr>
        <p:spPr>
          <a:xfrm>
            <a:off x="7256983" y="95041"/>
            <a:ext cx="4064000" cy="523220"/>
          </a:xfrm>
          <a:prstGeom prst="rect">
            <a:avLst/>
          </a:prstGeom>
          <a:noFill/>
          <a:ln/>
        </p:spPr>
        <p:txBody>
          <a:bodyPr wrap="square" lIns="91440" tIns="45720" rIns="91440" bIns="45720" rtlCol="0" anchor="ctr">
            <a:spAutoFit/>
          </a:bodyPr>
          <a:lstStyle/>
          <a:p>
            <a:pPr marL="0" indent="0" algn="l">
              <a:lnSpc>
                <a:spcPct val="100000"/>
              </a:lnSpc>
              <a:buNone/>
            </a:pPr>
            <a:r>
              <a:rPr lang="en-US" sz="2800" b="1" dirty="0">
                <a:solidFill>
                  <a:srgbClr val="000000"/>
                </a:solidFill>
                <a:latin typeface="MiSans" pitchFamily="34" charset="0"/>
                <a:ea typeface="MiSans" pitchFamily="34" charset="-122"/>
                <a:cs typeface="MiSans" pitchFamily="34" charset="-120"/>
              </a:rPr>
              <a:t>Strategies</a:t>
            </a:r>
            <a:endParaRPr lang="en-US" sz="2800" dirty="0"/>
          </a:p>
        </p:txBody>
      </p:sp>
      <p:sp>
        <p:nvSpPr>
          <p:cNvPr id="73" name="Text 15">
            <a:extLst>
              <a:ext uri="{FF2B5EF4-FFF2-40B4-BE49-F238E27FC236}">
                <a16:creationId xmlns:a16="http://schemas.microsoft.com/office/drawing/2014/main" id="{5AA61E43-124B-82A0-BEF8-DC0ED7BBC5BD}"/>
              </a:ext>
            </a:extLst>
          </p:cNvPr>
          <p:cNvSpPr/>
          <p:nvPr/>
        </p:nvSpPr>
        <p:spPr>
          <a:xfrm>
            <a:off x="7256983" y="2622190"/>
            <a:ext cx="4064000" cy="523220"/>
          </a:xfrm>
          <a:prstGeom prst="rect">
            <a:avLst/>
          </a:prstGeom>
          <a:noFill/>
          <a:ln/>
        </p:spPr>
        <p:txBody>
          <a:bodyPr wrap="square" lIns="91440" tIns="45720" rIns="91440" bIns="45720" rtlCol="0" anchor="ctr">
            <a:spAutoFit/>
          </a:bodyPr>
          <a:lstStyle/>
          <a:p>
            <a:r>
              <a:rPr lang="en-US" sz="2800" b="1" dirty="0">
                <a:latin typeface="MiSans" panose="020B0604020202020204" charset="-122"/>
                <a:ea typeface="MiSans" panose="020B0604020202020204" charset="-122"/>
                <a:cs typeface="MiSans" panose="020B0604020202020204" charset="-122"/>
              </a:rPr>
              <a:t>Impact &amp; Benefits</a:t>
            </a:r>
          </a:p>
        </p:txBody>
      </p:sp>
      <p:sp>
        <p:nvSpPr>
          <p:cNvPr id="74" name="Rectangle 73">
            <a:extLst>
              <a:ext uri="{FF2B5EF4-FFF2-40B4-BE49-F238E27FC236}">
                <a16:creationId xmlns:a16="http://schemas.microsoft.com/office/drawing/2014/main" id="{F90EA830-AFEE-2AB7-749F-37AD18211A3F}"/>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sp>
        <p:nvSpPr>
          <p:cNvPr id="76" name="Footer Placeholder 6">
            <a:extLst>
              <a:ext uri="{FF2B5EF4-FFF2-40B4-BE49-F238E27FC236}">
                <a16:creationId xmlns:a16="http://schemas.microsoft.com/office/drawing/2014/main" id="{7A7B29D6-D02A-1B44-FC49-250E54B80F5E}"/>
              </a:ext>
            </a:extLst>
          </p:cNvPr>
          <p:cNvSpPr txBox="1">
            <a:spLocks/>
          </p:cNvSpPr>
          <p:nvPr/>
        </p:nvSpPr>
        <p:spPr>
          <a:xfrm>
            <a:off x="4648200" y="6356353"/>
            <a:ext cx="3204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r>
              <a:rPr lang="en-US" sz="1200" dirty="0">
                <a:solidFill>
                  <a:prstClr val="white"/>
                </a:solidFill>
                <a:latin typeface="TradeGothic"/>
              </a:rPr>
              <a:t>@SIH Idea </a:t>
            </a:r>
          </a:p>
        </p:txBody>
      </p:sp>
      <p:pic>
        <p:nvPicPr>
          <p:cNvPr id="84" name="Picture 83">
            <a:extLst>
              <a:ext uri="{FF2B5EF4-FFF2-40B4-BE49-F238E27FC236}">
                <a16:creationId xmlns:a16="http://schemas.microsoft.com/office/drawing/2014/main" id="{0003133C-86D7-2BAC-59F9-AB762A9E5CD9}"/>
              </a:ext>
            </a:extLst>
          </p:cNvPr>
          <p:cNvPicPr>
            <a:picLocks noChangeAspect="1"/>
          </p:cNvPicPr>
          <p:nvPr/>
        </p:nvPicPr>
        <p:blipFill>
          <a:blip r:embed="rId5"/>
          <a:stretch>
            <a:fillRect/>
          </a:stretch>
        </p:blipFill>
        <p:spPr>
          <a:xfrm>
            <a:off x="1" y="3140248"/>
            <a:ext cx="6920434" cy="3243072"/>
          </a:xfrm>
          <a:prstGeom prst="rect">
            <a:avLst/>
          </a:prstGeom>
        </p:spPr>
      </p:pic>
      <p:pic>
        <p:nvPicPr>
          <p:cNvPr id="86" name="Picture 2" descr="https://www.sih.gov.in/img1/SIH-Logo.png">
            <a:extLst>
              <a:ext uri="{FF2B5EF4-FFF2-40B4-BE49-F238E27FC236}">
                <a16:creationId xmlns:a16="http://schemas.microsoft.com/office/drawing/2014/main" id="{6C8496A0-E0DF-C6B4-DF7C-246A6D1464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Text 2"/>
          <p:cNvSpPr/>
          <p:nvPr/>
        </p:nvSpPr>
        <p:spPr>
          <a:xfrm>
            <a:off x="1061720" y="466725"/>
            <a:ext cx="5913120" cy="584775"/>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Research and </a:t>
            </a:r>
            <a:r>
              <a:rPr lang="en-US" sz="3200" b="1" dirty="0" err="1">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Referance</a:t>
            </a: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 work:</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marL="0" indent="0">
              <a:lnSpc>
                <a:spcPct val="100000"/>
              </a:lnSpc>
              <a:buNone/>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10" name="Text 7"/>
          <p:cNvSpPr/>
          <p:nvPr/>
        </p:nvSpPr>
        <p:spPr>
          <a:xfrm>
            <a:off x="455295" y="1248738"/>
            <a:ext cx="4979035" cy="523220"/>
          </a:xfrm>
          <a:prstGeom prst="rect">
            <a:avLst/>
          </a:prstGeom>
          <a:noFill/>
          <a:ln/>
        </p:spPr>
        <p:txBody>
          <a:bodyPr wrap="square" lIns="91440" tIns="45720" rIns="91440" bIns="45720" rtlCol="0" anchor="ctr">
            <a:spAutoFit/>
          </a:bodyPr>
          <a:lstStyle/>
          <a:p>
            <a:pPr marL="0" indent="0" algn="l">
              <a:lnSpc>
                <a:spcPct val="100000"/>
              </a:lnSpc>
              <a:buNone/>
            </a:pPr>
            <a:r>
              <a:rPr lang="en-US" sz="2800" b="1" dirty="0"/>
              <a:t>Research Papers:</a:t>
            </a:r>
          </a:p>
        </p:txBody>
      </p:sp>
      <p:sp>
        <p:nvSpPr>
          <p:cNvPr id="11" name="Text 8"/>
          <p:cNvSpPr/>
          <p:nvPr/>
        </p:nvSpPr>
        <p:spPr>
          <a:xfrm>
            <a:off x="455294" y="1677670"/>
            <a:ext cx="8815706" cy="1631216"/>
          </a:xfrm>
          <a:prstGeom prst="rect">
            <a:avLst/>
          </a:prstGeom>
          <a:noFill/>
          <a:ln/>
        </p:spPr>
        <p:txBody>
          <a:bodyPr wrap="square" lIns="91440" tIns="45720" rIns="91440" bIns="45720" rtlCol="0" anchor="t">
            <a:spAutoFit/>
          </a:bodyPr>
          <a:lstStyle/>
          <a:p>
            <a:pPr>
              <a:spcAft>
                <a:spcPts val="600"/>
              </a:spcAft>
              <a:defRPr sz="1800"/>
            </a:pPr>
            <a:r>
              <a:rPr lang="en-US" dirty="0"/>
              <a:t>1.Blockchain Technology to Support Agri-Food Supply Chains: A Comprehensive Review-IEEE ACCESS</a:t>
            </a:r>
          </a:p>
          <a:p>
            <a:pPr>
              <a:spcAft>
                <a:spcPts val="600"/>
              </a:spcAft>
              <a:defRPr sz="1800"/>
            </a:pPr>
            <a:r>
              <a:rPr lang="en-US" dirty="0"/>
              <a:t>2. Blockchain-driven Agricultural Product Traceability and Supply Chain Management-IEEE ACCESS</a:t>
            </a:r>
          </a:p>
          <a:p>
            <a:pPr>
              <a:spcAft>
                <a:spcPts val="600"/>
              </a:spcAft>
              <a:defRPr sz="1800"/>
            </a:pPr>
            <a:endParaRPr lang="en-US" dirty="0"/>
          </a:p>
        </p:txBody>
      </p:sp>
      <p:sp>
        <p:nvSpPr>
          <p:cNvPr id="17" name="Rectangle 16">
            <a:extLst>
              <a:ext uri="{FF2B5EF4-FFF2-40B4-BE49-F238E27FC236}">
                <a16:creationId xmlns:a16="http://schemas.microsoft.com/office/drawing/2014/main" id="{A7375052-BE24-32A0-CB95-D530288823EC}"/>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sp>
        <p:nvSpPr>
          <p:cNvPr id="19" name="Footer Placeholder 6">
            <a:extLst>
              <a:ext uri="{FF2B5EF4-FFF2-40B4-BE49-F238E27FC236}">
                <a16:creationId xmlns:a16="http://schemas.microsoft.com/office/drawing/2014/main" id="{7288C5EC-C914-9DCF-D320-27AF38F98004}"/>
              </a:ext>
            </a:extLst>
          </p:cNvPr>
          <p:cNvSpPr txBox="1">
            <a:spLocks/>
          </p:cNvSpPr>
          <p:nvPr/>
        </p:nvSpPr>
        <p:spPr>
          <a:xfrm>
            <a:off x="4648200" y="6356353"/>
            <a:ext cx="3204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r>
              <a:rPr lang="en-US" sz="1200" dirty="0">
                <a:solidFill>
                  <a:prstClr val="white"/>
                </a:solidFill>
                <a:latin typeface="TradeGothic"/>
              </a:rPr>
              <a:t>@SIH Idea </a:t>
            </a:r>
          </a:p>
        </p:txBody>
      </p:sp>
      <p:sp>
        <p:nvSpPr>
          <p:cNvPr id="21" name="TextBox 20">
            <a:extLst>
              <a:ext uri="{FF2B5EF4-FFF2-40B4-BE49-F238E27FC236}">
                <a16:creationId xmlns:a16="http://schemas.microsoft.com/office/drawing/2014/main" id="{6DFCDB54-9682-3865-E724-1C173D90BDEC}"/>
              </a:ext>
            </a:extLst>
          </p:cNvPr>
          <p:cNvSpPr txBox="1"/>
          <p:nvPr/>
        </p:nvSpPr>
        <p:spPr>
          <a:xfrm>
            <a:off x="455294" y="3983677"/>
            <a:ext cx="6335484" cy="369332"/>
          </a:xfrm>
          <a:prstGeom prst="rect">
            <a:avLst/>
          </a:prstGeom>
          <a:noFill/>
        </p:spPr>
        <p:txBody>
          <a:bodyPr wrap="square">
            <a:spAutoFit/>
          </a:bodyPr>
          <a:lstStyle/>
          <a:p>
            <a:r>
              <a:rPr lang="en-US" dirty="0"/>
              <a:t>https://github.com/kerala-blockchain-academy/AgroChain</a:t>
            </a:r>
          </a:p>
        </p:txBody>
      </p:sp>
      <p:sp>
        <p:nvSpPr>
          <p:cNvPr id="23" name="TextBox 22">
            <a:extLst>
              <a:ext uri="{FF2B5EF4-FFF2-40B4-BE49-F238E27FC236}">
                <a16:creationId xmlns:a16="http://schemas.microsoft.com/office/drawing/2014/main" id="{02A370C1-0E15-E870-1D37-9A71C62AE871}"/>
              </a:ext>
            </a:extLst>
          </p:cNvPr>
          <p:cNvSpPr txBox="1"/>
          <p:nvPr/>
        </p:nvSpPr>
        <p:spPr>
          <a:xfrm>
            <a:off x="455295" y="4454378"/>
            <a:ext cx="6335484" cy="369332"/>
          </a:xfrm>
          <a:prstGeom prst="rect">
            <a:avLst/>
          </a:prstGeom>
          <a:noFill/>
        </p:spPr>
        <p:txBody>
          <a:bodyPr wrap="square">
            <a:spAutoFit/>
          </a:bodyPr>
          <a:lstStyle/>
          <a:p>
            <a:r>
              <a:rPr lang="en-US" dirty="0"/>
              <a:t>https://github.com/anotherwebguy/Agri-SupplyChain</a:t>
            </a:r>
          </a:p>
        </p:txBody>
      </p:sp>
      <p:sp>
        <p:nvSpPr>
          <p:cNvPr id="25" name="TextBox 24">
            <a:extLst>
              <a:ext uri="{FF2B5EF4-FFF2-40B4-BE49-F238E27FC236}">
                <a16:creationId xmlns:a16="http://schemas.microsoft.com/office/drawing/2014/main" id="{4FE09079-59A8-4B9C-2A35-47C0E42BC0A0}"/>
              </a:ext>
            </a:extLst>
          </p:cNvPr>
          <p:cNvSpPr txBox="1"/>
          <p:nvPr/>
        </p:nvSpPr>
        <p:spPr>
          <a:xfrm>
            <a:off x="455295" y="4925080"/>
            <a:ext cx="6335484" cy="369332"/>
          </a:xfrm>
          <a:prstGeom prst="rect">
            <a:avLst/>
          </a:prstGeom>
          <a:noFill/>
        </p:spPr>
        <p:txBody>
          <a:bodyPr wrap="square">
            <a:spAutoFit/>
          </a:bodyPr>
          <a:lstStyle/>
          <a:p>
            <a:r>
              <a:rPr lang="en-US" dirty="0"/>
              <a:t>https://github.com/ac12644/Supply-Chain-Smart-Contract</a:t>
            </a:r>
          </a:p>
        </p:txBody>
      </p:sp>
      <p:sp>
        <p:nvSpPr>
          <p:cNvPr id="26" name="Text 7">
            <a:extLst>
              <a:ext uri="{FF2B5EF4-FFF2-40B4-BE49-F238E27FC236}">
                <a16:creationId xmlns:a16="http://schemas.microsoft.com/office/drawing/2014/main" id="{ABE5EB91-215D-8CD2-B8EF-51F0FC7EBEAD}"/>
              </a:ext>
            </a:extLst>
          </p:cNvPr>
          <p:cNvSpPr/>
          <p:nvPr/>
        </p:nvSpPr>
        <p:spPr>
          <a:xfrm>
            <a:off x="455294" y="3341510"/>
            <a:ext cx="4979035" cy="523220"/>
          </a:xfrm>
          <a:prstGeom prst="rect">
            <a:avLst/>
          </a:prstGeom>
          <a:noFill/>
          <a:ln/>
        </p:spPr>
        <p:txBody>
          <a:bodyPr wrap="square" lIns="91440" tIns="45720" rIns="91440" bIns="45720" rtlCol="0" anchor="ctr">
            <a:spAutoFit/>
          </a:bodyPr>
          <a:lstStyle/>
          <a:p>
            <a:pPr marL="0" indent="0" algn="l">
              <a:lnSpc>
                <a:spcPct val="100000"/>
              </a:lnSpc>
              <a:buNone/>
            </a:pPr>
            <a:r>
              <a:rPr lang="en-US" sz="2800" b="1" dirty="0"/>
              <a:t>GIT repos references:</a:t>
            </a:r>
          </a:p>
        </p:txBody>
      </p:sp>
      <p:pic>
        <p:nvPicPr>
          <p:cNvPr id="27" name="Picture 2" descr="https://www.sih.gov.in/img1/SIH-Logo.png">
            <a:extLst>
              <a:ext uri="{FF2B5EF4-FFF2-40B4-BE49-F238E27FC236}">
                <a16:creationId xmlns:a16="http://schemas.microsoft.com/office/drawing/2014/main" id="{B96717F9-FC14-0233-6D56-C5B658533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1861</TotalTime>
  <Words>557</Words>
  <Application>Microsoft Office PowerPoint</Application>
  <PresentationFormat>Widescreen</PresentationFormat>
  <Paragraphs>61</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montserratregular</vt:lpstr>
      <vt:lpstr>Calibri</vt:lpstr>
      <vt:lpstr>TradeGothic</vt: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Traceability for Odisha Agri-Supply Chains</dc:title>
  <dc:subject>Blockchain Traceability for Odisha Agri-Supply Chains</dc:subject>
  <dc:creator>Kimi</dc:creator>
  <cp:lastModifiedBy>atul anand</cp:lastModifiedBy>
  <cp:revision>41</cp:revision>
  <dcterms:created xsi:type="dcterms:W3CDTF">2025-09-16T05:35:10Z</dcterms:created>
  <dcterms:modified xsi:type="dcterms:W3CDTF">2025-09-28T07:05:14Z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{"Label":"Blockchain Traceability for Odisha Agri-Supply Chains","ContentProducer":"001191110108MACG2KBH8F10000","ProduceID":"d34f83uqvl7e5noif2s0","ReservedCode1":"","ContentPropagator":"001191110108MACG2KBH8F20000","PropagateID":"d34f83uqvl7e5noif2s0","ReservedCode2":""}</vt:lpwstr>
  </property>
</Properties>
</file>